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318" r:id="rId3"/>
    <p:sldId id="388" r:id="rId4"/>
    <p:sldId id="400" r:id="rId5"/>
    <p:sldId id="389" r:id="rId6"/>
    <p:sldId id="390" r:id="rId7"/>
    <p:sldId id="391" r:id="rId8"/>
    <p:sldId id="392" r:id="rId9"/>
    <p:sldId id="409" r:id="rId10"/>
    <p:sldId id="410" r:id="rId11"/>
    <p:sldId id="395" r:id="rId12"/>
    <p:sldId id="393" r:id="rId13"/>
    <p:sldId id="413" r:id="rId14"/>
    <p:sldId id="398" r:id="rId15"/>
    <p:sldId id="401" r:id="rId16"/>
    <p:sldId id="397" r:id="rId17"/>
    <p:sldId id="403" r:id="rId18"/>
    <p:sldId id="411" r:id="rId19"/>
    <p:sldId id="412" r:id="rId20"/>
    <p:sldId id="402" r:id="rId21"/>
    <p:sldId id="404" r:id="rId22"/>
    <p:sldId id="406" r:id="rId23"/>
    <p:sldId id="408" r:id="rId24"/>
    <p:sldId id="414" r:id="rId25"/>
    <p:sldId id="394" r:id="rId26"/>
    <p:sldId id="415" r:id="rId27"/>
    <p:sldId id="259" r:id="rId28"/>
    <p:sldId id="261"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2D2F"/>
    <a:srgbClr val="703C3C"/>
    <a:srgbClr val="010001"/>
    <a:srgbClr val="7F7F7F"/>
    <a:srgbClr val="69696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94660"/>
  </p:normalViewPr>
  <p:slideViewPr>
    <p:cSldViewPr>
      <p:cViewPr varScale="1">
        <p:scale>
          <a:sx n="91" d="100"/>
          <a:sy n="91" d="100"/>
        </p:scale>
        <p:origin x="182" y="53"/>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C712D637-7FF1-401C-9304-F85D1B95B226}">
      <dgm:prSet phldrT="[Text]"/>
      <dgm:spPr/>
      <dgm:t>
        <a:bodyPr/>
        <a:lstStyle/>
        <a:p>
          <a:r>
            <a:rPr lang="en-US" dirty="0"/>
            <a:t>Results Till (Tn) 2</a:t>
          </a:r>
          <a:r>
            <a:rPr lang="en-US" baseline="30000" dirty="0"/>
            <a:t>nd</a:t>
          </a:r>
          <a:r>
            <a:rPr lang="en-US" dirty="0"/>
            <a:t> AUG 2021</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743FE7B1-011B-42E6-8768-1EB3E95741FA}">
      <dgm:prSet phldrT="[Text]"/>
      <dgm:spPr/>
      <dgm:t>
        <a:bodyPr/>
        <a:lstStyle/>
        <a:p>
          <a:r>
            <a:rPr lang="en-US" dirty="0"/>
            <a:t>Basic Analysis</a:t>
          </a:r>
        </a:p>
      </dgm:t>
    </dgm:pt>
    <dgm:pt modelId="{921AFB12-2D70-40FB-8AB1-299E0FF2C5A6}" type="parTrans" cxnId="{6D29C741-1B1E-4EBC-A0C7-F287A8ED285A}">
      <dgm:prSet/>
      <dgm:spPr/>
      <dgm:t>
        <a:bodyPr/>
        <a:lstStyle/>
        <a:p>
          <a:endParaRPr lang="en-US"/>
        </a:p>
      </dgm:t>
    </dgm:pt>
    <dgm:pt modelId="{FFAF77DD-A644-4C36-8908-6204BB0D9268}" type="sibTrans" cxnId="{6D29C741-1B1E-4EBC-A0C7-F287A8ED285A}">
      <dgm:prSet/>
      <dgm:spPr/>
      <dgm:t>
        <a:bodyPr/>
        <a:lstStyle/>
        <a:p>
          <a:endParaRPr lang="en-US"/>
        </a:p>
      </dgm:t>
    </dgm:pt>
    <dgm:pt modelId="{DB6AA457-F75F-415D-BDD5-92045774FE4B}">
      <dgm:prSet phldrT="[Text]"/>
      <dgm:spPr/>
      <dgm:t>
        <a:bodyPr/>
        <a:lstStyle/>
        <a:p>
          <a:r>
            <a:rPr lang="en-US" dirty="0"/>
            <a:t>Results After 15 days (Tn+15) 21st AUG 2021</a:t>
          </a:r>
        </a:p>
      </dgm:t>
    </dgm:pt>
    <dgm:pt modelId="{C684833D-85CC-4010-A138-ABC65E139C69}" type="sibTrans" cxnId="{93F76B4F-907D-4630-B1A9-C3BE3C102DFF}">
      <dgm:prSet/>
      <dgm:spPr/>
      <dgm:t>
        <a:bodyPr/>
        <a:lstStyle/>
        <a:p>
          <a:endParaRPr lang="en-US"/>
        </a:p>
      </dgm:t>
    </dgm:pt>
    <dgm:pt modelId="{195DBB62-3C1E-4BED-ADB6-6E31CA6ABD63}" type="parTrans" cxnId="{93F76B4F-907D-4630-B1A9-C3BE3C102DFF}">
      <dgm:prSet/>
      <dgm:spPr/>
      <dgm:t>
        <a:bodyPr/>
        <a:lstStyle/>
        <a:p>
          <a:endParaRPr lang="en-US"/>
        </a:p>
      </dgm:t>
    </dgm:pt>
    <dgm:pt modelId="{99C943DF-AAA4-4E2C-A283-FA2BF761F447}">
      <dgm:prSet phldrT="[Text]"/>
      <dgm:spPr/>
      <dgm:t>
        <a:bodyPr/>
        <a:lstStyle/>
        <a:p>
          <a:r>
            <a:rPr lang="en-US" dirty="0"/>
            <a:t>Research paper review for ECG smartwatches</a:t>
          </a:r>
        </a:p>
      </dgm:t>
    </dgm:pt>
    <dgm:pt modelId="{4802CB64-7B32-458C-A9FF-C35C0A51E69A}" type="sibTrans" cxnId="{F9232B4D-645E-4C93-A5D6-A89B30504327}">
      <dgm:prSet/>
      <dgm:spPr/>
      <dgm:t>
        <a:bodyPr/>
        <a:lstStyle/>
        <a:p>
          <a:endParaRPr lang="en-US"/>
        </a:p>
      </dgm:t>
    </dgm:pt>
    <dgm:pt modelId="{20F107AF-35DA-4D25-AB35-B8AD821D3FE7}" type="parTrans" cxnId="{F9232B4D-645E-4C93-A5D6-A89B30504327}">
      <dgm:prSet/>
      <dgm:spPr/>
      <dgm:t>
        <a:bodyPr/>
        <a:lstStyle/>
        <a:p>
          <a:endParaRPr lang="en-US"/>
        </a:p>
      </dgm:t>
    </dgm:pt>
    <dgm:pt modelId="{20F0C682-EB88-473B-9192-030AF772A548}">
      <dgm:prSet phldrT="[Text]"/>
      <dgm:spPr/>
      <dgm:t>
        <a:bodyPr/>
        <a:lstStyle/>
        <a:p>
          <a:r>
            <a:rPr lang="en-US" dirty="0"/>
            <a:t>Devices Available</a:t>
          </a:r>
        </a:p>
      </dgm:t>
    </dgm:pt>
    <dgm:pt modelId="{F301AB0D-9CAE-4A04-A4C2-FBCC1259FB98}" type="parTrans" cxnId="{05EE1D06-36CC-4942-B9BA-306AB0482DE7}">
      <dgm:prSet/>
      <dgm:spPr/>
      <dgm:t>
        <a:bodyPr/>
        <a:lstStyle/>
        <a:p>
          <a:endParaRPr lang="en-US"/>
        </a:p>
      </dgm:t>
    </dgm:pt>
    <dgm:pt modelId="{F9224467-D1DE-4587-A970-FA9FB9EC3B20}" type="sibTrans" cxnId="{05EE1D06-36CC-4942-B9BA-306AB0482DE7}">
      <dgm:prSet/>
      <dgm:spPr/>
      <dgm:t>
        <a:bodyPr/>
        <a:lstStyle/>
        <a:p>
          <a:endParaRPr lang="en-US"/>
        </a:p>
      </dgm:t>
    </dgm:pt>
    <dgm:pt modelId="{8FCA5AEB-F90B-4E25-B7AE-91BB17A76304}">
      <dgm:prSet phldrT="[Text]"/>
      <dgm:spPr/>
      <dgm:t>
        <a:bodyPr/>
        <a:lstStyle/>
        <a:p>
          <a:r>
            <a:rPr lang="en-US" dirty="0"/>
            <a:t>Publications </a:t>
          </a:r>
        </a:p>
      </dgm:t>
    </dgm:pt>
    <dgm:pt modelId="{9FD6B6DF-1618-4CB1-A75C-045DE62F9AB1}" type="parTrans" cxnId="{89BF7E40-FDBA-49FF-84BE-28BA51706EC9}">
      <dgm:prSet/>
      <dgm:spPr/>
      <dgm:t>
        <a:bodyPr/>
        <a:lstStyle/>
        <a:p>
          <a:endParaRPr lang="en-US"/>
        </a:p>
      </dgm:t>
    </dgm:pt>
    <dgm:pt modelId="{7BC6A9BB-9DF3-4558-A00D-B9E54EC7098E}" type="sibTrans" cxnId="{89BF7E40-FDBA-49FF-84BE-28BA51706EC9}">
      <dgm:prSet/>
      <dgm:spPr/>
      <dgm:t>
        <a:bodyPr/>
        <a:lstStyle/>
        <a:p>
          <a:endParaRPr lang="en-US"/>
        </a:p>
      </dgm:t>
    </dgm:pt>
    <dgm:pt modelId="{43E3EC29-FBCF-4E5C-B887-1EBF09A37898}">
      <dgm:prSet phldrT="[Text]"/>
      <dgm:spPr/>
      <dgm:t>
        <a:bodyPr/>
        <a:lstStyle/>
        <a:p>
          <a:r>
            <a:rPr lang="en-US" dirty="0"/>
            <a:t>Market Statistics</a:t>
          </a:r>
        </a:p>
      </dgm:t>
    </dgm:pt>
    <dgm:pt modelId="{0317CFF9-8F32-4257-9044-00D42C247664}" type="parTrans" cxnId="{B1898B42-3886-4F07-83E2-431ED0529060}">
      <dgm:prSet/>
      <dgm:spPr/>
      <dgm:t>
        <a:bodyPr/>
        <a:lstStyle/>
        <a:p>
          <a:endParaRPr lang="en-US"/>
        </a:p>
      </dgm:t>
    </dgm:pt>
    <dgm:pt modelId="{E0174CBD-B0D7-4293-90AF-63FC6402DFC4}" type="sibTrans" cxnId="{B1898B42-3886-4F07-83E2-431ED0529060}">
      <dgm:prSet/>
      <dgm:spPr/>
      <dgm:t>
        <a:bodyPr/>
        <a:lstStyle/>
        <a:p>
          <a:endParaRPr lang="en-US"/>
        </a:p>
      </dgm:t>
    </dgm:pt>
    <dgm:pt modelId="{3BAF23C2-541D-40EE-A1B0-9E8ACE8EF003}">
      <dgm:prSet phldrT="[Text]"/>
      <dgm:spPr/>
      <dgm:t>
        <a:bodyPr/>
        <a:lstStyle/>
        <a:p>
          <a:r>
            <a:rPr lang="en-US" dirty="0"/>
            <a:t>Deep Analysis</a:t>
          </a:r>
        </a:p>
      </dgm:t>
    </dgm:pt>
    <dgm:pt modelId="{7556F02E-E8CC-4004-AD5D-F4A93997DE8B}" type="parTrans" cxnId="{D2337E71-AF28-4D9C-8499-62714E274F71}">
      <dgm:prSet/>
      <dgm:spPr/>
      <dgm:t>
        <a:bodyPr/>
        <a:lstStyle/>
        <a:p>
          <a:endParaRPr lang="en-US"/>
        </a:p>
      </dgm:t>
    </dgm:pt>
    <dgm:pt modelId="{17D39064-3A36-49FD-8626-EF6589E8DB4C}" type="sibTrans" cxnId="{D2337E71-AF28-4D9C-8499-62714E274F71}">
      <dgm:prSet/>
      <dgm:spPr/>
      <dgm:t>
        <a:bodyPr/>
        <a:lstStyle/>
        <a:p>
          <a:endParaRPr lang="en-US"/>
        </a:p>
      </dgm:t>
    </dgm:pt>
    <dgm:pt modelId="{1EBD4EA6-7521-4409-B991-BB86248BA46F}">
      <dgm:prSet phldrT="[Text]"/>
      <dgm:spPr/>
      <dgm:t>
        <a:bodyPr/>
        <a:lstStyle/>
        <a:p>
          <a:pPr>
            <a:buFont typeface="+mj-lt"/>
            <a:buAutoNum type="arabicPeriod"/>
          </a:pPr>
          <a:r>
            <a:rPr lang="en-US" dirty="0"/>
            <a:t>Study of  Sensors </a:t>
          </a:r>
        </a:p>
      </dgm:t>
    </dgm:pt>
    <dgm:pt modelId="{2B6E44BD-4AAF-4809-BED4-FB3AD85E1E5A}" type="parTrans" cxnId="{FFF854E2-512D-4F83-B5E2-1CFA54A3D8F0}">
      <dgm:prSet/>
      <dgm:spPr/>
      <dgm:t>
        <a:bodyPr/>
        <a:lstStyle/>
        <a:p>
          <a:endParaRPr lang="en-US"/>
        </a:p>
      </dgm:t>
    </dgm:pt>
    <dgm:pt modelId="{6CCD1F42-6D3F-4CC1-B7E2-72D70615C4DA}" type="sibTrans" cxnId="{FFF854E2-512D-4F83-B5E2-1CFA54A3D8F0}">
      <dgm:prSet/>
      <dgm:spPr/>
      <dgm:t>
        <a:bodyPr/>
        <a:lstStyle/>
        <a:p>
          <a:endParaRPr lang="en-US"/>
        </a:p>
      </dgm:t>
    </dgm:pt>
    <dgm:pt modelId="{31E667C3-3D6B-48B3-9AC9-F83637CB838D}">
      <dgm:prSet phldrT="[Text]"/>
      <dgm:spPr/>
      <dgm:t>
        <a:bodyPr/>
        <a:lstStyle/>
        <a:p>
          <a:r>
            <a:rPr lang="en-US" dirty="0"/>
            <a:t>Results After 30 days (Tn+30) 8</a:t>
          </a:r>
          <a:r>
            <a:rPr lang="en-US" baseline="30000" dirty="0"/>
            <a:t>th Sept 2021</a:t>
          </a:r>
          <a:endParaRPr lang="en-US" dirty="0"/>
        </a:p>
      </dgm:t>
    </dgm:pt>
    <dgm:pt modelId="{4F84B65C-885C-4803-85C4-BEA1BD4A0ED3}" type="parTrans" cxnId="{316F3AF9-8D7B-47CF-AA57-83BF7F1EBD5B}">
      <dgm:prSet/>
      <dgm:spPr/>
      <dgm:t>
        <a:bodyPr/>
        <a:lstStyle/>
        <a:p>
          <a:endParaRPr lang="en-US"/>
        </a:p>
      </dgm:t>
    </dgm:pt>
    <dgm:pt modelId="{5F5E968D-3AB4-4A43-B18A-6CE520D3E043}" type="sibTrans" cxnId="{316F3AF9-8D7B-47CF-AA57-83BF7F1EBD5B}">
      <dgm:prSet/>
      <dgm:spPr/>
      <dgm:t>
        <a:bodyPr/>
        <a:lstStyle/>
        <a:p>
          <a:endParaRPr lang="en-US"/>
        </a:p>
      </dgm:t>
    </dgm:pt>
    <dgm:pt modelId="{84FA2CE6-8B37-4624-9ADA-646CE55B0E2B}">
      <dgm:prSet phldrT="[Text]"/>
      <dgm:spPr/>
      <dgm:t>
        <a:bodyPr/>
        <a:lstStyle/>
        <a:p>
          <a:r>
            <a:rPr lang="en-US" dirty="0"/>
            <a:t>Hardware Analysis</a:t>
          </a:r>
        </a:p>
      </dgm:t>
    </dgm:pt>
    <dgm:pt modelId="{857C795A-39F0-474E-92D4-DBCEAF59D6EE}" type="parTrans" cxnId="{F763850C-56E4-4BBC-B4E5-067956651657}">
      <dgm:prSet/>
      <dgm:spPr/>
      <dgm:t>
        <a:bodyPr/>
        <a:lstStyle/>
        <a:p>
          <a:endParaRPr lang="en-US"/>
        </a:p>
      </dgm:t>
    </dgm:pt>
    <dgm:pt modelId="{8CF4078C-37C2-49E0-9B57-240579F4DD28}" type="sibTrans" cxnId="{F763850C-56E4-4BBC-B4E5-067956651657}">
      <dgm:prSet/>
      <dgm:spPr/>
      <dgm:t>
        <a:bodyPr/>
        <a:lstStyle/>
        <a:p>
          <a:endParaRPr lang="en-US"/>
        </a:p>
      </dgm:t>
    </dgm:pt>
    <dgm:pt modelId="{02A2B7C0-5626-476B-B759-DB9B1A4407E8}">
      <dgm:prSet phldrT="[Text]"/>
      <dgm:spPr/>
      <dgm:t>
        <a:bodyPr/>
        <a:lstStyle/>
        <a:p>
          <a:r>
            <a:rPr lang="en-US" dirty="0"/>
            <a:t>Gather ECG datasheets available</a:t>
          </a:r>
        </a:p>
      </dgm:t>
    </dgm:pt>
    <dgm:pt modelId="{898EA111-5721-4745-B07A-55F2F5A3ABE1}" type="parTrans" cxnId="{81B4B709-F3D0-4307-BB48-A1EA46025FD1}">
      <dgm:prSet/>
      <dgm:spPr/>
      <dgm:t>
        <a:bodyPr/>
        <a:lstStyle/>
        <a:p>
          <a:endParaRPr lang="en-US"/>
        </a:p>
      </dgm:t>
    </dgm:pt>
    <dgm:pt modelId="{CAB4B1A3-DFC9-4905-95B7-58DCC7DBB072}" type="sibTrans" cxnId="{81B4B709-F3D0-4307-BB48-A1EA46025FD1}">
      <dgm:prSet/>
      <dgm:spPr/>
      <dgm:t>
        <a:bodyPr/>
        <a:lstStyle/>
        <a:p>
          <a:endParaRPr lang="en-US"/>
        </a:p>
      </dgm:t>
    </dgm:pt>
    <dgm:pt modelId="{0F381D26-EB48-4BA2-8589-EDF43AA9DA66}">
      <dgm:prSet phldrT="[Text]"/>
      <dgm:spPr/>
      <dgm:t>
        <a:bodyPr/>
        <a:lstStyle/>
        <a:p>
          <a:r>
            <a:rPr lang="en-US" dirty="0"/>
            <a:t>Expected Results After 45 days (Tn+450) 24</a:t>
          </a:r>
          <a:r>
            <a:rPr lang="en-US" baseline="30000" dirty="0"/>
            <a:t>th Sept 2021</a:t>
          </a:r>
          <a:endParaRPr lang="en-US" dirty="0"/>
        </a:p>
      </dgm:t>
    </dgm:pt>
    <dgm:pt modelId="{0F7224FD-3D5D-4E0C-89B7-3FAFCF6AC279}" type="parTrans" cxnId="{68AEBDB0-C3CA-44C6-8B68-14C4806AAAEC}">
      <dgm:prSet/>
      <dgm:spPr/>
      <dgm:t>
        <a:bodyPr/>
        <a:lstStyle/>
        <a:p>
          <a:endParaRPr lang="en-US"/>
        </a:p>
      </dgm:t>
    </dgm:pt>
    <dgm:pt modelId="{4F769CF4-BAC4-4B0C-974D-CC8E44299123}" type="sibTrans" cxnId="{68AEBDB0-C3CA-44C6-8B68-14C4806AAAEC}">
      <dgm:prSet/>
      <dgm:spPr/>
      <dgm:t>
        <a:bodyPr/>
        <a:lstStyle/>
        <a:p>
          <a:endParaRPr lang="en-US"/>
        </a:p>
      </dgm:t>
    </dgm:pt>
    <dgm:pt modelId="{9E6EC8BF-8FE5-42F0-92D3-6217745BCA93}">
      <dgm:prSet phldrT="[Text]"/>
      <dgm:spPr/>
      <dgm:t>
        <a:bodyPr/>
        <a:lstStyle/>
        <a:p>
          <a:r>
            <a:rPr lang="en-US" dirty="0"/>
            <a:t>Hardware Setup</a:t>
          </a:r>
        </a:p>
      </dgm:t>
    </dgm:pt>
    <dgm:pt modelId="{2509E3CD-D1DF-42BF-9816-B3CF7F75ADDD}" type="parTrans" cxnId="{35696199-A2A8-423C-BCA4-FF48ED28B3CD}">
      <dgm:prSet/>
      <dgm:spPr/>
      <dgm:t>
        <a:bodyPr/>
        <a:lstStyle/>
        <a:p>
          <a:endParaRPr lang="en-US"/>
        </a:p>
      </dgm:t>
    </dgm:pt>
    <dgm:pt modelId="{ABE3D86A-2276-4716-AE7F-2394BFC91DDD}" type="sibTrans" cxnId="{35696199-A2A8-423C-BCA4-FF48ED28B3CD}">
      <dgm:prSet/>
      <dgm:spPr/>
      <dgm:t>
        <a:bodyPr/>
        <a:lstStyle/>
        <a:p>
          <a:endParaRPr lang="en-US"/>
        </a:p>
      </dgm:t>
    </dgm:pt>
    <dgm:pt modelId="{A05A9BEC-5CBD-4A70-84D3-748179E07119}">
      <dgm:prSet phldrT="[Text]"/>
      <dgm:spPr/>
      <dgm:t>
        <a:bodyPr/>
        <a:lstStyle/>
        <a:p>
          <a:r>
            <a:rPr lang="en-US" dirty="0"/>
            <a:t>How to collect data?</a:t>
          </a:r>
        </a:p>
      </dgm:t>
    </dgm:pt>
    <dgm:pt modelId="{3A9F679A-4A88-4FFF-9290-B89A2BEE6D69}" type="sibTrans" cxnId="{6E27226C-71CE-4715-BC54-B48BF78D3FF4}">
      <dgm:prSet/>
      <dgm:spPr/>
      <dgm:t>
        <a:bodyPr/>
        <a:lstStyle/>
        <a:p>
          <a:endParaRPr lang="en-US"/>
        </a:p>
      </dgm:t>
    </dgm:pt>
    <dgm:pt modelId="{44C815B6-4766-41B9-8808-1470EC3B9BF0}" type="parTrans" cxnId="{6E27226C-71CE-4715-BC54-B48BF78D3FF4}">
      <dgm:prSet/>
      <dgm:spPr/>
      <dgm:t>
        <a:bodyPr/>
        <a:lstStyle/>
        <a:p>
          <a:endParaRPr lang="en-US"/>
        </a:p>
      </dgm:t>
    </dgm:pt>
    <dgm:pt modelId="{EADA2500-98F5-4E6E-900F-E2F4C91C6545}">
      <dgm:prSet phldrT="[Text]"/>
      <dgm:spPr/>
      <dgm:t>
        <a:bodyPr/>
        <a:lstStyle/>
        <a:p>
          <a:r>
            <a:rPr lang="en-US" dirty="0"/>
            <a:t>Data Collection</a:t>
          </a:r>
        </a:p>
      </dgm:t>
    </dgm:pt>
    <dgm:pt modelId="{B02F4EBD-6AE2-4A4F-BCBA-7067C85B2257}" type="parTrans" cxnId="{B81DA418-7C31-4916-AE03-9039F8DF0CCD}">
      <dgm:prSet/>
      <dgm:spPr/>
      <dgm:t>
        <a:bodyPr/>
        <a:lstStyle/>
        <a:p>
          <a:endParaRPr lang="en-US"/>
        </a:p>
      </dgm:t>
    </dgm:pt>
    <dgm:pt modelId="{60B48AE5-095F-4DF5-B8D3-63F2D7067C6D}" type="sibTrans" cxnId="{B81DA418-7C31-4916-AE03-9039F8DF0CCD}">
      <dgm:prSet/>
      <dgm:spPr/>
      <dgm:t>
        <a:bodyPr/>
        <a:lstStyle/>
        <a:p>
          <a:endParaRPr lang="en-US"/>
        </a:p>
      </dgm:t>
    </dgm:pt>
    <dgm:pt modelId="{ADB16E5F-DC18-4461-B37A-A3813C94366E}">
      <dgm:prSet phldrT="[Text]"/>
      <dgm:spPr/>
      <dgm:t>
        <a:bodyPr/>
        <a:lstStyle/>
        <a:p>
          <a:r>
            <a:rPr lang="en-US" dirty="0"/>
            <a:t>Mobile Application Setup</a:t>
          </a:r>
        </a:p>
      </dgm:t>
    </dgm:pt>
    <dgm:pt modelId="{D5997322-EB62-4F1E-8CD8-A60D42B388B8}" type="sibTrans" cxnId="{095108AA-18D3-4065-B827-FE63AC408427}">
      <dgm:prSet/>
      <dgm:spPr/>
      <dgm:t>
        <a:bodyPr/>
        <a:lstStyle/>
        <a:p>
          <a:endParaRPr lang="en-US"/>
        </a:p>
      </dgm:t>
    </dgm:pt>
    <dgm:pt modelId="{38C29408-8935-49B2-A265-62E38000C85F}" type="parTrans" cxnId="{095108AA-18D3-4065-B827-FE63AC408427}">
      <dgm:prSet/>
      <dgm:spPr/>
      <dgm:t>
        <a:bodyPr/>
        <a:lstStyle/>
        <a:p>
          <a:endParaRPr lang="en-US"/>
        </a:p>
      </dgm:t>
    </dgm:pt>
    <dgm:pt modelId="{F3666044-12BC-45AA-8255-0DC9B09184B1}">
      <dgm:prSet phldrT="[Text]"/>
      <dgm:spPr/>
      <dgm:t>
        <a:bodyPr/>
        <a:lstStyle/>
        <a:p>
          <a:r>
            <a:rPr lang="en-US" dirty="0"/>
            <a:t>Final Ideation</a:t>
          </a:r>
        </a:p>
      </dgm:t>
    </dgm:pt>
    <dgm:pt modelId="{7DC7BE78-0B19-446B-B9E7-05699A8AE170}" type="parTrans" cxnId="{79C58D35-8F5A-46B1-BC94-9B6C8A8A8B06}">
      <dgm:prSet/>
      <dgm:spPr/>
      <dgm:t>
        <a:bodyPr/>
        <a:lstStyle/>
        <a:p>
          <a:endParaRPr lang="en-US"/>
        </a:p>
      </dgm:t>
    </dgm:pt>
    <dgm:pt modelId="{DBAA7100-5F5E-4D01-8763-C8BEFBF7DB90}" type="sibTrans" cxnId="{79C58D35-8F5A-46B1-BC94-9B6C8A8A8B06}">
      <dgm:prSet/>
      <dgm:spPr/>
      <dgm:t>
        <a:bodyPr/>
        <a:lstStyle/>
        <a:p>
          <a:endParaRPr lang="en-US"/>
        </a:p>
      </dgm:t>
    </dgm:pt>
    <dgm:pt modelId="{31D3AE5D-DA06-4E2D-9D68-F5531DFE7C2B}" type="pres">
      <dgm:prSet presAssocID="{CD5204CD-6958-4A55-82AA-4AD73B3B6A19}" presName="Name0" presStyleCnt="0">
        <dgm:presLayoutVars>
          <dgm:dir/>
          <dgm:animLvl val="lvl"/>
          <dgm:resizeHandles val="exact"/>
        </dgm:presLayoutVars>
      </dgm:prSet>
      <dgm:spPr/>
    </dgm:pt>
    <dgm:pt modelId="{62786399-A4B1-4302-A1AE-73D2AAD28503}" type="pres">
      <dgm:prSet presAssocID="{0F381D26-EB48-4BA2-8589-EDF43AA9DA66}" presName="boxAndChildren" presStyleCnt="0"/>
      <dgm:spPr/>
    </dgm:pt>
    <dgm:pt modelId="{482C31BF-C2B9-4971-91D1-BF49B1EDB1ED}" type="pres">
      <dgm:prSet presAssocID="{0F381D26-EB48-4BA2-8589-EDF43AA9DA66}" presName="parentTextBox" presStyleLbl="node1" presStyleIdx="0" presStyleCnt="4"/>
      <dgm:spPr/>
    </dgm:pt>
    <dgm:pt modelId="{5697A528-D716-4BD6-B5EA-498992AF3536}" type="pres">
      <dgm:prSet presAssocID="{0F381D26-EB48-4BA2-8589-EDF43AA9DA66}" presName="entireBox" presStyleLbl="node1" presStyleIdx="0" presStyleCnt="4"/>
      <dgm:spPr/>
    </dgm:pt>
    <dgm:pt modelId="{AC88E358-5282-4D95-BB3C-BE8361E2ED9E}" type="pres">
      <dgm:prSet presAssocID="{0F381D26-EB48-4BA2-8589-EDF43AA9DA66}" presName="descendantBox" presStyleCnt="0"/>
      <dgm:spPr/>
    </dgm:pt>
    <dgm:pt modelId="{99F9CD2B-F57E-4CD2-8AE6-1B877D324B4E}" type="pres">
      <dgm:prSet presAssocID="{9E6EC8BF-8FE5-42F0-92D3-6217745BCA93}" presName="childTextBox" presStyleLbl="fgAccFollowNode1" presStyleIdx="0" presStyleCnt="14">
        <dgm:presLayoutVars>
          <dgm:bulletEnabled val="1"/>
        </dgm:presLayoutVars>
      </dgm:prSet>
      <dgm:spPr/>
    </dgm:pt>
    <dgm:pt modelId="{C55D7F27-A7EC-4246-BBEC-1B3A4AF01F68}" type="pres">
      <dgm:prSet presAssocID="{ADB16E5F-DC18-4461-B37A-A3813C94366E}" presName="childTextBox" presStyleLbl="fgAccFollowNode1" presStyleIdx="1" presStyleCnt="14">
        <dgm:presLayoutVars>
          <dgm:bulletEnabled val="1"/>
        </dgm:presLayoutVars>
      </dgm:prSet>
      <dgm:spPr/>
    </dgm:pt>
    <dgm:pt modelId="{0C7CBBBE-8C94-45C2-8A56-D49C131021B0}" type="pres">
      <dgm:prSet presAssocID="{EADA2500-98F5-4E6E-900F-E2F4C91C6545}" presName="childTextBox" presStyleLbl="fgAccFollowNode1" presStyleIdx="2" presStyleCnt="14">
        <dgm:presLayoutVars>
          <dgm:bulletEnabled val="1"/>
        </dgm:presLayoutVars>
      </dgm:prSet>
      <dgm:spPr/>
    </dgm:pt>
    <dgm:pt modelId="{B10D3634-2B7F-4C82-BB89-0D1F7E2701B8}" type="pres">
      <dgm:prSet presAssocID="{5F5E968D-3AB4-4A43-B18A-6CE520D3E043}" presName="sp" presStyleCnt="0"/>
      <dgm:spPr/>
    </dgm:pt>
    <dgm:pt modelId="{2D9A29F8-DDBC-4030-83C0-6F146E6D3FAC}" type="pres">
      <dgm:prSet presAssocID="{31E667C3-3D6B-48B3-9AC9-F83637CB838D}" presName="arrowAndChildren" presStyleCnt="0"/>
      <dgm:spPr/>
    </dgm:pt>
    <dgm:pt modelId="{CAF87DBF-E001-4678-841B-9855CC530890}" type="pres">
      <dgm:prSet presAssocID="{31E667C3-3D6B-48B3-9AC9-F83637CB838D}" presName="parentTextArrow" presStyleLbl="node1" presStyleIdx="0" presStyleCnt="4"/>
      <dgm:spPr/>
    </dgm:pt>
    <dgm:pt modelId="{2448C78B-1E57-4A58-BB7D-F78DB646938B}" type="pres">
      <dgm:prSet presAssocID="{31E667C3-3D6B-48B3-9AC9-F83637CB838D}" presName="arrow" presStyleLbl="node1" presStyleIdx="1" presStyleCnt="4"/>
      <dgm:spPr/>
    </dgm:pt>
    <dgm:pt modelId="{B1C945AB-9E31-4604-AD9B-51D4994AA4CB}" type="pres">
      <dgm:prSet presAssocID="{31E667C3-3D6B-48B3-9AC9-F83637CB838D}" presName="descendantArrow" presStyleCnt="0"/>
      <dgm:spPr/>
    </dgm:pt>
    <dgm:pt modelId="{3B1A510C-A7D5-48FE-8C6D-F8FAC1A7D3DB}" type="pres">
      <dgm:prSet presAssocID="{84FA2CE6-8B37-4624-9ADA-646CE55B0E2B}" presName="childTextArrow" presStyleLbl="fgAccFollowNode1" presStyleIdx="3" presStyleCnt="14">
        <dgm:presLayoutVars>
          <dgm:bulletEnabled val="1"/>
        </dgm:presLayoutVars>
      </dgm:prSet>
      <dgm:spPr/>
    </dgm:pt>
    <dgm:pt modelId="{6C4BA2AE-2B71-4984-937C-8400F35E2556}" type="pres">
      <dgm:prSet presAssocID="{A05A9BEC-5CBD-4A70-84D3-748179E07119}" presName="childTextArrow" presStyleLbl="fgAccFollowNode1" presStyleIdx="4" presStyleCnt="14">
        <dgm:presLayoutVars>
          <dgm:bulletEnabled val="1"/>
        </dgm:presLayoutVars>
      </dgm:prSet>
      <dgm:spPr/>
    </dgm:pt>
    <dgm:pt modelId="{5D002B26-0BAF-4D12-B506-62EDC36F3C3F}" type="pres">
      <dgm:prSet presAssocID="{F3666044-12BC-45AA-8255-0DC9B09184B1}" presName="childTextArrow" presStyleLbl="fgAccFollowNode1" presStyleIdx="5" presStyleCnt="14">
        <dgm:presLayoutVars>
          <dgm:bulletEnabled val="1"/>
        </dgm:presLayoutVars>
      </dgm:prSet>
      <dgm:spPr/>
    </dgm:pt>
    <dgm:pt modelId="{E8E4FA32-D001-4F89-AA6F-4C9DD7BB6ABB}" type="pres">
      <dgm:prSet presAssocID="{C684833D-85CC-4010-A138-ABC65E139C69}" presName="sp" presStyleCnt="0"/>
      <dgm:spPr/>
    </dgm:pt>
    <dgm:pt modelId="{E8409EF1-2824-4CED-9E5E-4855DA433139}" type="pres">
      <dgm:prSet presAssocID="{DB6AA457-F75F-415D-BDD5-92045774FE4B}" presName="arrowAndChildren" presStyleCnt="0"/>
      <dgm:spPr/>
    </dgm:pt>
    <dgm:pt modelId="{F962ABC7-B55E-44BA-B0E4-0CE69D72E1F5}" type="pres">
      <dgm:prSet presAssocID="{DB6AA457-F75F-415D-BDD5-92045774FE4B}" presName="parentTextArrow" presStyleLbl="node1" presStyleIdx="1" presStyleCnt="4"/>
      <dgm:spPr/>
    </dgm:pt>
    <dgm:pt modelId="{C2BDE5F3-CD07-4F2A-8E1A-7C891D9233B8}" type="pres">
      <dgm:prSet presAssocID="{DB6AA457-F75F-415D-BDD5-92045774FE4B}" presName="arrow" presStyleLbl="node1" presStyleIdx="2" presStyleCnt="4"/>
      <dgm:spPr/>
    </dgm:pt>
    <dgm:pt modelId="{246F1D0E-4653-492E-859E-CBEFCB4EE4ED}" type="pres">
      <dgm:prSet presAssocID="{DB6AA457-F75F-415D-BDD5-92045774FE4B}" presName="descendantArrow" presStyleCnt="0"/>
      <dgm:spPr/>
    </dgm:pt>
    <dgm:pt modelId="{C8CE4F00-3FBA-4F31-827C-B25B2583799F}" type="pres">
      <dgm:prSet presAssocID="{3BAF23C2-541D-40EE-A1B0-9E8ACE8EF003}" presName="childTextArrow" presStyleLbl="fgAccFollowNode1" presStyleIdx="6" presStyleCnt="14">
        <dgm:presLayoutVars>
          <dgm:bulletEnabled val="1"/>
        </dgm:presLayoutVars>
      </dgm:prSet>
      <dgm:spPr/>
    </dgm:pt>
    <dgm:pt modelId="{F3463401-C32A-46A7-B0BB-FA3161108D27}" type="pres">
      <dgm:prSet presAssocID="{99C943DF-AAA4-4E2C-A283-FA2BF761F447}" presName="childTextArrow" presStyleLbl="fgAccFollowNode1" presStyleIdx="7" presStyleCnt="14">
        <dgm:presLayoutVars>
          <dgm:bulletEnabled val="1"/>
        </dgm:presLayoutVars>
      </dgm:prSet>
      <dgm:spPr/>
    </dgm:pt>
    <dgm:pt modelId="{A0A8745A-D7D4-4D6C-AFD5-45C71BD5A218}" type="pres">
      <dgm:prSet presAssocID="{1EBD4EA6-7521-4409-B991-BB86248BA46F}" presName="childTextArrow" presStyleLbl="fgAccFollowNode1" presStyleIdx="8" presStyleCnt="14">
        <dgm:presLayoutVars>
          <dgm:bulletEnabled val="1"/>
        </dgm:presLayoutVars>
      </dgm:prSet>
      <dgm:spPr/>
    </dgm:pt>
    <dgm:pt modelId="{21767645-1188-4859-821B-C2375B5AEC44}" type="pres">
      <dgm:prSet presAssocID="{02A2B7C0-5626-476B-B759-DB9B1A4407E8}" presName="childTextArrow" presStyleLbl="fgAccFollowNode1" presStyleIdx="9" presStyleCnt="14">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2" presStyleCnt="4"/>
      <dgm:spPr/>
    </dgm:pt>
    <dgm:pt modelId="{A48265CE-F3A3-46DB-9DD2-97590B4DBB84}" type="pres">
      <dgm:prSet presAssocID="{C712D637-7FF1-401C-9304-F85D1B95B226}" presName="arrow" presStyleLbl="node1" presStyleIdx="3" presStyleCnt="4"/>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10" presStyleCnt="14">
        <dgm:presLayoutVars>
          <dgm:bulletEnabled val="1"/>
        </dgm:presLayoutVars>
      </dgm:prSet>
      <dgm:spPr/>
    </dgm:pt>
    <dgm:pt modelId="{0CC74B02-F9A8-40D9-BF66-071EFBDC8A5D}" type="pres">
      <dgm:prSet presAssocID="{20F0C682-EB88-473B-9192-030AF772A548}" presName="childTextArrow" presStyleLbl="fgAccFollowNode1" presStyleIdx="11" presStyleCnt="14">
        <dgm:presLayoutVars>
          <dgm:bulletEnabled val="1"/>
        </dgm:presLayoutVars>
      </dgm:prSet>
      <dgm:spPr/>
    </dgm:pt>
    <dgm:pt modelId="{02AED74B-F4B0-4D1E-93D6-31DABD502BE2}" type="pres">
      <dgm:prSet presAssocID="{8FCA5AEB-F90B-4E25-B7AE-91BB17A76304}" presName="childTextArrow" presStyleLbl="fgAccFollowNode1" presStyleIdx="12" presStyleCnt="14">
        <dgm:presLayoutVars>
          <dgm:bulletEnabled val="1"/>
        </dgm:presLayoutVars>
      </dgm:prSet>
      <dgm:spPr/>
    </dgm:pt>
    <dgm:pt modelId="{88202B2F-4C13-4BE3-B9C1-6D46476F9C0A}" type="pres">
      <dgm:prSet presAssocID="{43E3EC29-FBCF-4E5C-B887-1EBF09A37898}" presName="childTextArrow" presStyleLbl="fgAccFollowNode1" presStyleIdx="13" presStyleCnt="14">
        <dgm:presLayoutVars>
          <dgm:bulletEnabled val="1"/>
        </dgm:presLayoutVars>
      </dgm:prSet>
      <dgm:spPr/>
    </dgm:pt>
  </dgm:ptLst>
  <dgm:cxnLst>
    <dgm:cxn modelId="{05EE1D06-36CC-4942-B9BA-306AB0482DE7}" srcId="{C712D637-7FF1-401C-9304-F85D1B95B226}" destId="{20F0C682-EB88-473B-9192-030AF772A548}" srcOrd="1" destOrd="0" parTransId="{F301AB0D-9CAE-4A04-A4C2-FBCC1259FB98}" sibTransId="{F9224467-D1DE-4587-A970-FA9FB9EC3B20}"/>
    <dgm:cxn modelId="{DBBA1F07-9CDF-448B-AF93-9DAC47F4236F}" type="presOf" srcId="{31E667C3-3D6B-48B3-9AC9-F83637CB838D}" destId="{2448C78B-1E57-4A58-BB7D-F78DB646938B}" srcOrd="1" destOrd="0" presId="urn:microsoft.com/office/officeart/2005/8/layout/process4"/>
    <dgm:cxn modelId="{758A5609-E36A-46E2-B7BC-9BB44C4E29A7}" type="presOf" srcId="{20F0C682-EB88-473B-9192-030AF772A548}" destId="{0CC74B02-F9A8-40D9-BF66-071EFBDC8A5D}" srcOrd="0" destOrd="0" presId="urn:microsoft.com/office/officeart/2005/8/layout/process4"/>
    <dgm:cxn modelId="{81B4B709-F3D0-4307-BB48-A1EA46025FD1}" srcId="{DB6AA457-F75F-415D-BDD5-92045774FE4B}" destId="{02A2B7C0-5626-476B-B759-DB9B1A4407E8}" srcOrd="3" destOrd="0" parTransId="{898EA111-5721-4745-B07A-55F2F5A3ABE1}" sibTransId="{CAB4B1A3-DFC9-4905-95B7-58DCC7DBB072}"/>
    <dgm:cxn modelId="{0768BD0A-1A56-4D68-8098-F76DAB9B6232}" type="presOf" srcId="{A05A9BEC-5CBD-4A70-84D3-748179E07119}" destId="{6C4BA2AE-2B71-4984-937C-8400F35E2556}" srcOrd="0" destOrd="0" presId="urn:microsoft.com/office/officeart/2005/8/layout/process4"/>
    <dgm:cxn modelId="{F763850C-56E4-4BBC-B4E5-067956651657}" srcId="{31E667C3-3D6B-48B3-9AC9-F83637CB838D}" destId="{84FA2CE6-8B37-4624-9ADA-646CE55B0E2B}" srcOrd="0" destOrd="0" parTransId="{857C795A-39F0-474E-92D4-DBCEAF59D6EE}" sibTransId="{8CF4078C-37C2-49E0-9B57-240579F4DD28}"/>
    <dgm:cxn modelId="{5C318D11-2D73-4C33-93A7-9A79780AEF76}" type="presOf" srcId="{99C943DF-AAA4-4E2C-A283-FA2BF761F447}" destId="{F3463401-C32A-46A7-B0BB-FA3161108D27}"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B81DA418-7C31-4916-AE03-9039F8DF0CCD}" srcId="{0F381D26-EB48-4BA2-8589-EDF43AA9DA66}" destId="{EADA2500-98F5-4E6E-900F-E2F4C91C6545}" srcOrd="2" destOrd="0" parTransId="{B02F4EBD-6AE2-4A4F-BCBA-7067C85B2257}" sibTransId="{60B48AE5-095F-4DF5-B8D3-63F2D7067C6D}"/>
    <dgm:cxn modelId="{F85E372C-D6F0-4FC6-83D7-357815D17411}" type="presOf" srcId="{8FCA5AEB-F90B-4E25-B7AE-91BB17A76304}" destId="{02AED74B-F4B0-4D1E-93D6-31DABD502BE2}" srcOrd="0" destOrd="0" presId="urn:microsoft.com/office/officeart/2005/8/layout/process4"/>
    <dgm:cxn modelId="{2FED382E-51F1-40FC-95B5-0C2E1077D10F}" type="presOf" srcId="{ADB16E5F-DC18-4461-B37A-A3813C94366E}" destId="{C55D7F27-A7EC-4246-BBEC-1B3A4AF01F68}" srcOrd="0" destOrd="0" presId="urn:microsoft.com/office/officeart/2005/8/layout/process4"/>
    <dgm:cxn modelId="{79C58D35-8F5A-46B1-BC94-9B6C8A8A8B06}" srcId="{31E667C3-3D6B-48B3-9AC9-F83637CB838D}" destId="{F3666044-12BC-45AA-8255-0DC9B09184B1}" srcOrd="2" destOrd="0" parTransId="{7DC7BE78-0B19-446B-B9E7-05699A8AE170}" sibTransId="{DBAA7100-5F5E-4D01-8763-C8BEFBF7DB90}"/>
    <dgm:cxn modelId="{92C12538-2A1A-4176-B52A-86CC21866D96}" type="presOf" srcId="{1EBD4EA6-7521-4409-B991-BB86248BA46F}" destId="{A0A8745A-D7D4-4D6C-AFD5-45C71BD5A218}" srcOrd="0" destOrd="0" presId="urn:microsoft.com/office/officeart/2005/8/layout/process4"/>
    <dgm:cxn modelId="{3C050440-31BE-4C62-9D44-753718461095}" type="presOf" srcId="{0F381D26-EB48-4BA2-8589-EDF43AA9DA66}" destId="{5697A528-D716-4BD6-B5EA-498992AF3536}" srcOrd="1" destOrd="0" presId="urn:microsoft.com/office/officeart/2005/8/layout/process4"/>
    <dgm:cxn modelId="{89BF7E40-FDBA-49FF-84BE-28BA51706EC9}" srcId="{C712D637-7FF1-401C-9304-F85D1B95B226}" destId="{8FCA5AEB-F90B-4E25-B7AE-91BB17A76304}" srcOrd="2" destOrd="0" parTransId="{9FD6B6DF-1618-4CB1-A75C-045DE62F9AB1}" sibTransId="{7BC6A9BB-9DF3-4558-A00D-B9E54EC7098E}"/>
    <dgm:cxn modelId="{6D29C741-1B1E-4EBC-A0C7-F287A8ED285A}" srcId="{C712D637-7FF1-401C-9304-F85D1B95B226}" destId="{743FE7B1-011B-42E6-8768-1EB3E95741FA}" srcOrd="0" destOrd="0" parTransId="{921AFB12-2D70-40FB-8AB1-299E0FF2C5A6}" sibTransId="{FFAF77DD-A644-4C36-8908-6204BB0D9268}"/>
    <dgm:cxn modelId="{B1898B42-3886-4F07-83E2-431ED0529060}" srcId="{C712D637-7FF1-401C-9304-F85D1B95B226}" destId="{43E3EC29-FBCF-4E5C-B887-1EBF09A37898}" srcOrd="3" destOrd="0" parTransId="{0317CFF9-8F32-4257-9044-00D42C247664}" sibTransId="{E0174CBD-B0D7-4293-90AF-63FC6402DFC4}"/>
    <dgm:cxn modelId="{32201064-0128-4A2D-AC0C-B8A6FB6AF613}" type="presOf" srcId="{EADA2500-98F5-4E6E-900F-E2F4C91C6545}" destId="{0C7CBBBE-8C94-45C2-8A56-D49C131021B0}" srcOrd="0" destOrd="0" presId="urn:microsoft.com/office/officeart/2005/8/layout/process4"/>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6E27226C-71CE-4715-BC54-B48BF78D3FF4}" srcId="{31E667C3-3D6B-48B3-9AC9-F83637CB838D}" destId="{A05A9BEC-5CBD-4A70-84D3-748179E07119}" srcOrd="1" destOrd="0" parTransId="{44C815B6-4766-41B9-8808-1470EC3B9BF0}" sibTransId="{3A9F679A-4A88-4FFF-9290-B89A2BEE6D69}"/>
    <dgm:cxn modelId="{5AE1786C-A8E9-4376-A252-FCD5280383D5}" type="presOf" srcId="{F3666044-12BC-45AA-8255-0DC9B09184B1}" destId="{5D002B26-0BAF-4D12-B506-62EDC36F3C3F}" srcOrd="0" destOrd="0" presId="urn:microsoft.com/office/officeart/2005/8/layout/process4"/>
    <dgm:cxn modelId="{F9232B4D-645E-4C93-A5D6-A89B30504327}" srcId="{DB6AA457-F75F-415D-BDD5-92045774FE4B}" destId="{99C943DF-AAA4-4E2C-A283-FA2BF761F447}" srcOrd="1" destOrd="0" parTransId="{20F107AF-35DA-4D25-AB35-B8AD821D3FE7}" sibTransId="{4802CB64-7B32-458C-A9FF-C35C0A51E69A}"/>
    <dgm:cxn modelId="{93F76B4F-907D-4630-B1A9-C3BE3C102DFF}" srcId="{CD5204CD-6958-4A55-82AA-4AD73B3B6A19}" destId="{DB6AA457-F75F-415D-BDD5-92045774FE4B}" srcOrd="1" destOrd="0" parTransId="{195DBB62-3C1E-4BED-ADB6-6E31CA6ABD63}" sibTransId="{C684833D-85CC-4010-A138-ABC65E139C69}"/>
    <dgm:cxn modelId="{D2337E71-AF28-4D9C-8499-62714E274F71}" srcId="{DB6AA457-F75F-415D-BDD5-92045774FE4B}" destId="{3BAF23C2-541D-40EE-A1B0-9E8ACE8EF003}" srcOrd="0" destOrd="0" parTransId="{7556F02E-E8CC-4004-AD5D-F4A93997DE8B}" sibTransId="{17D39064-3A36-49FD-8626-EF6589E8DB4C}"/>
    <dgm:cxn modelId="{3205507E-001A-4DF0-B1E2-97BB4D4CD151}" type="presOf" srcId="{3BAF23C2-541D-40EE-A1B0-9E8ACE8EF003}" destId="{C8CE4F00-3FBA-4F31-827C-B25B2583799F}" srcOrd="0" destOrd="0" presId="urn:microsoft.com/office/officeart/2005/8/layout/process4"/>
    <dgm:cxn modelId="{8C9BD688-12E5-4F5A-8BDA-E772A4740AB3}" type="presOf" srcId="{C712D637-7FF1-401C-9304-F85D1B95B226}" destId="{859CA2CA-8A33-4975-9F01-7A3C8BB729DE}" srcOrd="0" destOrd="0" presId="urn:microsoft.com/office/officeart/2005/8/layout/process4"/>
    <dgm:cxn modelId="{7715E497-2BB3-4260-B5F9-5F4B96D6C6D1}" type="presOf" srcId="{31E667C3-3D6B-48B3-9AC9-F83637CB838D}" destId="{CAF87DBF-E001-4678-841B-9855CC530890}" srcOrd="0" destOrd="0" presId="urn:microsoft.com/office/officeart/2005/8/layout/process4"/>
    <dgm:cxn modelId="{35696199-A2A8-423C-BCA4-FF48ED28B3CD}" srcId="{0F381D26-EB48-4BA2-8589-EDF43AA9DA66}" destId="{9E6EC8BF-8FE5-42F0-92D3-6217745BCA93}" srcOrd="0" destOrd="0" parTransId="{2509E3CD-D1DF-42BF-9816-B3CF7F75ADDD}" sibTransId="{ABE3D86A-2276-4716-AE7F-2394BFC91DDD}"/>
    <dgm:cxn modelId="{C2FD21A0-6553-4F82-B6F3-40845E5DD31B}" type="presOf" srcId="{DB6AA457-F75F-415D-BDD5-92045774FE4B}" destId="{C2BDE5F3-CD07-4F2A-8E1A-7C891D9233B8}" srcOrd="1" destOrd="0" presId="urn:microsoft.com/office/officeart/2005/8/layout/process4"/>
    <dgm:cxn modelId="{FB6ECFA3-F88A-4C8B-B8DA-71A9FA9BD8F3}" type="presOf" srcId="{DB6AA457-F75F-415D-BDD5-92045774FE4B}" destId="{F962ABC7-B55E-44BA-B0E4-0CE69D72E1F5}" srcOrd="0" destOrd="0" presId="urn:microsoft.com/office/officeart/2005/8/layout/process4"/>
    <dgm:cxn modelId="{095108AA-18D3-4065-B827-FE63AC408427}" srcId="{0F381D26-EB48-4BA2-8589-EDF43AA9DA66}" destId="{ADB16E5F-DC18-4461-B37A-A3813C94366E}" srcOrd="1" destOrd="0" parTransId="{38C29408-8935-49B2-A265-62E38000C85F}" sibTransId="{D5997322-EB62-4F1E-8CD8-A60D42B388B8}"/>
    <dgm:cxn modelId="{E98786AC-04A0-438F-9726-E328C2520EDD}" type="presOf" srcId="{84FA2CE6-8B37-4624-9ADA-646CE55B0E2B}" destId="{3B1A510C-A7D5-48FE-8C6D-F8FAC1A7D3DB}" srcOrd="0" destOrd="0" presId="urn:microsoft.com/office/officeart/2005/8/layout/process4"/>
    <dgm:cxn modelId="{68AEBDB0-C3CA-44C6-8B68-14C4806AAAEC}" srcId="{CD5204CD-6958-4A55-82AA-4AD73B3B6A19}" destId="{0F381D26-EB48-4BA2-8589-EDF43AA9DA66}" srcOrd="3" destOrd="0" parTransId="{0F7224FD-3D5D-4E0C-89B7-3FAFCF6AC279}" sibTransId="{4F769CF4-BAC4-4B0C-974D-CC8E44299123}"/>
    <dgm:cxn modelId="{8F9C94B8-2722-4DFB-8419-922357272B6B}" type="presOf" srcId="{CD5204CD-6958-4A55-82AA-4AD73B3B6A19}" destId="{31D3AE5D-DA06-4E2D-9D68-F5531DFE7C2B}" srcOrd="0" destOrd="0" presId="urn:microsoft.com/office/officeart/2005/8/layout/process4"/>
    <dgm:cxn modelId="{FDF3FCCA-BBD4-498B-A2CD-12EC3B359098}" type="presOf" srcId="{0F381D26-EB48-4BA2-8589-EDF43AA9DA66}" destId="{482C31BF-C2B9-4971-91D1-BF49B1EDB1ED}" srcOrd="0" destOrd="0" presId="urn:microsoft.com/office/officeart/2005/8/layout/process4"/>
    <dgm:cxn modelId="{EAB380D0-FA9D-404A-B0FF-5F7DBE1C663C}" type="presOf" srcId="{43E3EC29-FBCF-4E5C-B887-1EBF09A37898}" destId="{88202B2F-4C13-4BE3-B9C1-6D46476F9C0A}" srcOrd="0" destOrd="0" presId="urn:microsoft.com/office/officeart/2005/8/layout/process4"/>
    <dgm:cxn modelId="{FFF854E2-512D-4F83-B5E2-1CFA54A3D8F0}" srcId="{DB6AA457-F75F-415D-BDD5-92045774FE4B}" destId="{1EBD4EA6-7521-4409-B991-BB86248BA46F}" srcOrd="2" destOrd="0" parTransId="{2B6E44BD-4AAF-4809-BED4-FB3AD85E1E5A}" sibTransId="{6CCD1F42-6D3F-4CC1-B7E2-72D70615C4DA}"/>
    <dgm:cxn modelId="{8A5C65E7-10B9-471A-BD4A-9B2ABB9D2FFB}" type="presOf" srcId="{9E6EC8BF-8FE5-42F0-92D3-6217745BCA93}" destId="{99F9CD2B-F57E-4CD2-8AE6-1B877D324B4E}" srcOrd="0" destOrd="0" presId="urn:microsoft.com/office/officeart/2005/8/layout/process4"/>
    <dgm:cxn modelId="{316F3AF9-8D7B-47CF-AA57-83BF7F1EBD5B}" srcId="{CD5204CD-6958-4A55-82AA-4AD73B3B6A19}" destId="{31E667C3-3D6B-48B3-9AC9-F83637CB838D}" srcOrd="2" destOrd="0" parTransId="{4F84B65C-885C-4803-85C4-BEA1BD4A0ED3}" sibTransId="{5F5E968D-3AB4-4A43-B18A-6CE520D3E043}"/>
    <dgm:cxn modelId="{976474FD-B70B-4427-9E89-E63BA500499A}" type="presOf" srcId="{02A2B7C0-5626-476B-B759-DB9B1A4407E8}" destId="{21767645-1188-4859-821B-C2375B5AEC44}" srcOrd="0" destOrd="0" presId="urn:microsoft.com/office/officeart/2005/8/layout/process4"/>
    <dgm:cxn modelId="{AC7137CF-472F-403D-87FF-15BD77B5AF42}" type="presParOf" srcId="{31D3AE5D-DA06-4E2D-9D68-F5531DFE7C2B}" destId="{62786399-A4B1-4302-A1AE-73D2AAD28503}" srcOrd="0" destOrd="0" presId="urn:microsoft.com/office/officeart/2005/8/layout/process4"/>
    <dgm:cxn modelId="{9432BA94-BB75-4F35-8D16-2DB5AA53A7ED}" type="presParOf" srcId="{62786399-A4B1-4302-A1AE-73D2AAD28503}" destId="{482C31BF-C2B9-4971-91D1-BF49B1EDB1ED}" srcOrd="0" destOrd="0" presId="urn:microsoft.com/office/officeart/2005/8/layout/process4"/>
    <dgm:cxn modelId="{9B9F7042-3EE6-44F8-AB25-A745810923C5}" type="presParOf" srcId="{62786399-A4B1-4302-A1AE-73D2AAD28503}" destId="{5697A528-D716-4BD6-B5EA-498992AF3536}" srcOrd="1" destOrd="0" presId="urn:microsoft.com/office/officeart/2005/8/layout/process4"/>
    <dgm:cxn modelId="{FFBD57A3-B9DC-403A-B7D9-8FF67A1FB15E}" type="presParOf" srcId="{62786399-A4B1-4302-A1AE-73D2AAD28503}" destId="{AC88E358-5282-4D95-BB3C-BE8361E2ED9E}" srcOrd="2" destOrd="0" presId="urn:microsoft.com/office/officeart/2005/8/layout/process4"/>
    <dgm:cxn modelId="{61836F55-D68C-428B-89BC-72022CC8F4C3}" type="presParOf" srcId="{AC88E358-5282-4D95-BB3C-BE8361E2ED9E}" destId="{99F9CD2B-F57E-4CD2-8AE6-1B877D324B4E}" srcOrd="0" destOrd="0" presId="urn:microsoft.com/office/officeart/2005/8/layout/process4"/>
    <dgm:cxn modelId="{AA66060E-C5CD-4115-9E90-3553713A645C}" type="presParOf" srcId="{AC88E358-5282-4D95-BB3C-BE8361E2ED9E}" destId="{C55D7F27-A7EC-4246-BBEC-1B3A4AF01F68}" srcOrd="1" destOrd="0" presId="urn:microsoft.com/office/officeart/2005/8/layout/process4"/>
    <dgm:cxn modelId="{C7E0B18D-D3FF-4844-8162-76965C21A877}" type="presParOf" srcId="{AC88E358-5282-4D95-BB3C-BE8361E2ED9E}" destId="{0C7CBBBE-8C94-45C2-8A56-D49C131021B0}" srcOrd="2" destOrd="0" presId="urn:microsoft.com/office/officeart/2005/8/layout/process4"/>
    <dgm:cxn modelId="{F0AD8422-AE92-4382-8595-17100BFBCC76}" type="presParOf" srcId="{31D3AE5D-DA06-4E2D-9D68-F5531DFE7C2B}" destId="{B10D3634-2B7F-4C82-BB89-0D1F7E2701B8}" srcOrd="1" destOrd="0" presId="urn:microsoft.com/office/officeart/2005/8/layout/process4"/>
    <dgm:cxn modelId="{D8EFFB20-DC28-483F-A893-08EF42DFFA2C}" type="presParOf" srcId="{31D3AE5D-DA06-4E2D-9D68-F5531DFE7C2B}" destId="{2D9A29F8-DDBC-4030-83C0-6F146E6D3FAC}" srcOrd="2" destOrd="0" presId="urn:microsoft.com/office/officeart/2005/8/layout/process4"/>
    <dgm:cxn modelId="{7B3D2E8A-A21C-488A-93D6-2AE329A17110}" type="presParOf" srcId="{2D9A29F8-DDBC-4030-83C0-6F146E6D3FAC}" destId="{CAF87DBF-E001-4678-841B-9855CC530890}" srcOrd="0" destOrd="0" presId="urn:microsoft.com/office/officeart/2005/8/layout/process4"/>
    <dgm:cxn modelId="{4B3F348E-8B9B-45F6-84E4-50F1BEC3BC9F}" type="presParOf" srcId="{2D9A29F8-DDBC-4030-83C0-6F146E6D3FAC}" destId="{2448C78B-1E57-4A58-BB7D-F78DB646938B}" srcOrd="1" destOrd="0" presId="urn:microsoft.com/office/officeart/2005/8/layout/process4"/>
    <dgm:cxn modelId="{D89C5967-E93E-416C-AD38-68DAFA689DD7}" type="presParOf" srcId="{2D9A29F8-DDBC-4030-83C0-6F146E6D3FAC}" destId="{B1C945AB-9E31-4604-AD9B-51D4994AA4CB}" srcOrd="2" destOrd="0" presId="urn:microsoft.com/office/officeart/2005/8/layout/process4"/>
    <dgm:cxn modelId="{50FF2265-096B-4811-B408-120326CB1849}" type="presParOf" srcId="{B1C945AB-9E31-4604-AD9B-51D4994AA4CB}" destId="{3B1A510C-A7D5-48FE-8C6D-F8FAC1A7D3DB}" srcOrd="0" destOrd="0" presId="urn:microsoft.com/office/officeart/2005/8/layout/process4"/>
    <dgm:cxn modelId="{5CBBB8F4-6723-4E5E-BFC8-8C9C7D45326E}" type="presParOf" srcId="{B1C945AB-9E31-4604-AD9B-51D4994AA4CB}" destId="{6C4BA2AE-2B71-4984-937C-8400F35E2556}" srcOrd="1" destOrd="0" presId="urn:microsoft.com/office/officeart/2005/8/layout/process4"/>
    <dgm:cxn modelId="{0C432FCB-3A3B-4633-BC58-A93C92E6C60C}" type="presParOf" srcId="{B1C945AB-9E31-4604-AD9B-51D4994AA4CB}" destId="{5D002B26-0BAF-4D12-B506-62EDC36F3C3F}" srcOrd="2" destOrd="0" presId="urn:microsoft.com/office/officeart/2005/8/layout/process4"/>
    <dgm:cxn modelId="{5AB3E844-1B6C-4481-9AA1-0F12C9859501}" type="presParOf" srcId="{31D3AE5D-DA06-4E2D-9D68-F5531DFE7C2B}" destId="{E8E4FA32-D001-4F89-AA6F-4C9DD7BB6ABB}" srcOrd="3" destOrd="0" presId="urn:microsoft.com/office/officeart/2005/8/layout/process4"/>
    <dgm:cxn modelId="{165040B5-935B-4C72-911F-3AB587F44445}" type="presParOf" srcId="{31D3AE5D-DA06-4E2D-9D68-F5531DFE7C2B}" destId="{E8409EF1-2824-4CED-9E5E-4855DA433139}" srcOrd="4" destOrd="0" presId="urn:microsoft.com/office/officeart/2005/8/layout/process4"/>
    <dgm:cxn modelId="{9BD699AD-DC38-41D6-9621-C135C44E1EE6}" type="presParOf" srcId="{E8409EF1-2824-4CED-9E5E-4855DA433139}" destId="{F962ABC7-B55E-44BA-B0E4-0CE69D72E1F5}" srcOrd="0" destOrd="0" presId="urn:microsoft.com/office/officeart/2005/8/layout/process4"/>
    <dgm:cxn modelId="{E16843D3-D256-44DA-BA3A-79E23E73125A}" type="presParOf" srcId="{E8409EF1-2824-4CED-9E5E-4855DA433139}" destId="{C2BDE5F3-CD07-4F2A-8E1A-7C891D9233B8}" srcOrd="1" destOrd="0" presId="urn:microsoft.com/office/officeart/2005/8/layout/process4"/>
    <dgm:cxn modelId="{2EA73D37-F978-4F7F-A817-725CF7BA6A4C}" type="presParOf" srcId="{E8409EF1-2824-4CED-9E5E-4855DA433139}" destId="{246F1D0E-4653-492E-859E-CBEFCB4EE4ED}" srcOrd="2" destOrd="0" presId="urn:microsoft.com/office/officeart/2005/8/layout/process4"/>
    <dgm:cxn modelId="{9F58C783-942B-411C-9720-B147ECDC41D9}" type="presParOf" srcId="{246F1D0E-4653-492E-859E-CBEFCB4EE4ED}" destId="{C8CE4F00-3FBA-4F31-827C-B25B2583799F}" srcOrd="0" destOrd="0" presId="urn:microsoft.com/office/officeart/2005/8/layout/process4"/>
    <dgm:cxn modelId="{8D977A4F-58D9-4F56-A809-CDF2F49BA4DC}" type="presParOf" srcId="{246F1D0E-4653-492E-859E-CBEFCB4EE4ED}" destId="{F3463401-C32A-46A7-B0BB-FA3161108D27}" srcOrd="1" destOrd="0" presId="urn:microsoft.com/office/officeart/2005/8/layout/process4"/>
    <dgm:cxn modelId="{3F5E2E3B-EEE0-4A2C-B9BD-221CD0BECEF4}" type="presParOf" srcId="{246F1D0E-4653-492E-859E-CBEFCB4EE4ED}" destId="{A0A8745A-D7D4-4D6C-AFD5-45C71BD5A218}" srcOrd="2" destOrd="0" presId="urn:microsoft.com/office/officeart/2005/8/layout/process4"/>
    <dgm:cxn modelId="{56D92AE4-1C0F-4E2F-A8BA-C1B8ABF45A44}" type="presParOf" srcId="{246F1D0E-4653-492E-859E-CBEFCB4EE4ED}" destId="{21767645-1188-4859-821B-C2375B5AEC44}" srcOrd="3" destOrd="0" presId="urn:microsoft.com/office/officeart/2005/8/layout/process4"/>
    <dgm:cxn modelId="{DF157FA0-6CFF-475F-B2C1-C14A30CA284D}" type="presParOf" srcId="{31D3AE5D-DA06-4E2D-9D68-F5531DFE7C2B}" destId="{0226793B-92A0-4530-A8D1-D80AF6A16C31}" srcOrd="5" destOrd="0" presId="urn:microsoft.com/office/officeart/2005/8/layout/process4"/>
    <dgm:cxn modelId="{D9B8890F-622F-4EF7-B8C9-501999392107}" type="presParOf" srcId="{31D3AE5D-DA06-4E2D-9D68-F5531DFE7C2B}" destId="{1A669411-1539-46A4-9D6E-2C85E15B0FA6}" srcOrd="6"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 modelId="{9F7B4862-9B46-41F1-94DE-C7556C133F86}" type="presParOf" srcId="{DB89CC08-BF2F-4B2E-B88D-22F7BE6ECA5F}" destId="{0CC74B02-F9A8-40D9-BF66-071EFBDC8A5D}" srcOrd="1" destOrd="0" presId="urn:microsoft.com/office/officeart/2005/8/layout/process4"/>
    <dgm:cxn modelId="{1F3D4994-36A0-4C09-82DA-C7FA164BB963}" type="presParOf" srcId="{DB89CC08-BF2F-4B2E-B88D-22F7BE6ECA5F}" destId="{02AED74B-F4B0-4D1E-93D6-31DABD502BE2}" srcOrd="2" destOrd="0" presId="urn:microsoft.com/office/officeart/2005/8/layout/process4"/>
    <dgm:cxn modelId="{14C87362-5A25-4187-AAC5-C4D764BC2966}" type="presParOf" srcId="{DB89CC08-BF2F-4B2E-B88D-22F7BE6ECA5F}" destId="{88202B2F-4C13-4BE3-B9C1-6D46476F9C0A}"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7A528-D716-4BD6-B5EA-498992AF3536}">
      <dsp:nvSpPr>
        <dsp:cNvPr id="0" name=""/>
        <dsp:cNvSpPr/>
      </dsp:nvSpPr>
      <dsp:spPr>
        <a:xfrm>
          <a:off x="0" y="3752634"/>
          <a:ext cx="5638800" cy="8209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Expected Results After 45 days (Tn+450) 24</a:t>
          </a:r>
          <a:r>
            <a:rPr lang="en-US" sz="1600" kern="1200" baseline="30000" dirty="0"/>
            <a:t>th Sept 2021</a:t>
          </a:r>
          <a:endParaRPr lang="en-US" sz="1600" kern="1200" dirty="0"/>
        </a:p>
      </dsp:txBody>
      <dsp:txXfrm>
        <a:off x="0" y="3752634"/>
        <a:ext cx="5638800" cy="443331"/>
      </dsp:txXfrm>
    </dsp:sp>
    <dsp:sp modelId="{99F9CD2B-F57E-4CD2-8AE6-1B877D324B4E}">
      <dsp:nvSpPr>
        <dsp:cNvPr id="0" name=""/>
        <dsp:cNvSpPr/>
      </dsp:nvSpPr>
      <dsp:spPr>
        <a:xfrm>
          <a:off x="2753" y="4179546"/>
          <a:ext cx="1877764" cy="37765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Hardware Setup</a:t>
          </a:r>
        </a:p>
      </dsp:txBody>
      <dsp:txXfrm>
        <a:off x="2753" y="4179546"/>
        <a:ext cx="1877764" cy="377652"/>
      </dsp:txXfrm>
    </dsp:sp>
    <dsp:sp modelId="{C55D7F27-A7EC-4246-BBEC-1B3A4AF01F68}">
      <dsp:nvSpPr>
        <dsp:cNvPr id="0" name=""/>
        <dsp:cNvSpPr/>
      </dsp:nvSpPr>
      <dsp:spPr>
        <a:xfrm>
          <a:off x="1880517" y="4179546"/>
          <a:ext cx="1877764" cy="377652"/>
        </a:xfrm>
        <a:prstGeom prst="rect">
          <a:avLst/>
        </a:prstGeom>
        <a:solidFill>
          <a:schemeClr val="accent3">
            <a:tint val="40000"/>
            <a:alpha val="90000"/>
            <a:hueOff val="-421804"/>
            <a:satOff val="-220"/>
            <a:lumOff val="19"/>
            <a:alphaOff val="0"/>
          </a:schemeClr>
        </a:solidFill>
        <a:ln w="12700" cap="flat" cmpd="sng" algn="ctr">
          <a:solidFill>
            <a:schemeClr val="accent3">
              <a:tint val="40000"/>
              <a:alpha val="90000"/>
              <a:hueOff val="-421804"/>
              <a:satOff val="-220"/>
              <a:lumOff val="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Mobile Application Setup</a:t>
          </a:r>
        </a:p>
      </dsp:txBody>
      <dsp:txXfrm>
        <a:off x="1880517" y="4179546"/>
        <a:ext cx="1877764" cy="377652"/>
      </dsp:txXfrm>
    </dsp:sp>
    <dsp:sp modelId="{0C7CBBBE-8C94-45C2-8A56-D49C131021B0}">
      <dsp:nvSpPr>
        <dsp:cNvPr id="0" name=""/>
        <dsp:cNvSpPr/>
      </dsp:nvSpPr>
      <dsp:spPr>
        <a:xfrm>
          <a:off x="3758282" y="4179546"/>
          <a:ext cx="1877764" cy="377652"/>
        </a:xfrm>
        <a:prstGeom prst="rect">
          <a:avLst/>
        </a:prstGeom>
        <a:solidFill>
          <a:schemeClr val="accent3">
            <a:tint val="40000"/>
            <a:alpha val="90000"/>
            <a:hueOff val="-843608"/>
            <a:satOff val="-440"/>
            <a:lumOff val="38"/>
            <a:alphaOff val="0"/>
          </a:schemeClr>
        </a:solidFill>
        <a:ln w="12700" cap="flat" cmpd="sng" algn="ctr">
          <a:solidFill>
            <a:schemeClr val="accent3">
              <a:tint val="40000"/>
              <a:alpha val="90000"/>
              <a:hueOff val="-843608"/>
              <a:satOff val="-440"/>
              <a:lumOff val="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Data Collection</a:t>
          </a:r>
        </a:p>
      </dsp:txBody>
      <dsp:txXfrm>
        <a:off x="3758282" y="4179546"/>
        <a:ext cx="1877764" cy="377652"/>
      </dsp:txXfrm>
    </dsp:sp>
    <dsp:sp modelId="{2448C78B-1E57-4A58-BB7D-F78DB646938B}">
      <dsp:nvSpPr>
        <dsp:cNvPr id="0" name=""/>
        <dsp:cNvSpPr/>
      </dsp:nvSpPr>
      <dsp:spPr>
        <a:xfrm rot="10800000">
          <a:off x="0" y="2502275"/>
          <a:ext cx="5638800" cy="1262674"/>
        </a:xfrm>
        <a:prstGeom prst="upArrowCallout">
          <a:avLst/>
        </a:prstGeom>
        <a:solidFill>
          <a:schemeClr val="accent3">
            <a:hueOff val="-1689705"/>
            <a:satOff val="-7796"/>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Results After 30 days (Tn+30) 8</a:t>
          </a:r>
          <a:r>
            <a:rPr lang="en-US" sz="1600" kern="1200" baseline="30000" dirty="0"/>
            <a:t>th Sept 2021</a:t>
          </a:r>
          <a:endParaRPr lang="en-US" sz="1600" kern="1200" dirty="0"/>
        </a:p>
      </dsp:txBody>
      <dsp:txXfrm rot="-10800000">
        <a:off x="0" y="2502275"/>
        <a:ext cx="5638800" cy="443198"/>
      </dsp:txXfrm>
    </dsp:sp>
    <dsp:sp modelId="{3B1A510C-A7D5-48FE-8C6D-F8FAC1A7D3DB}">
      <dsp:nvSpPr>
        <dsp:cNvPr id="0" name=""/>
        <dsp:cNvSpPr/>
      </dsp:nvSpPr>
      <dsp:spPr>
        <a:xfrm>
          <a:off x="2753" y="2945473"/>
          <a:ext cx="1877764" cy="377539"/>
        </a:xfrm>
        <a:prstGeom prst="rect">
          <a:avLst/>
        </a:prstGeom>
        <a:solidFill>
          <a:schemeClr val="accent3">
            <a:tint val="40000"/>
            <a:alpha val="90000"/>
            <a:hueOff val="-1265413"/>
            <a:satOff val="-661"/>
            <a:lumOff val="57"/>
            <a:alphaOff val="0"/>
          </a:schemeClr>
        </a:solidFill>
        <a:ln w="12700" cap="flat" cmpd="sng" algn="ctr">
          <a:solidFill>
            <a:schemeClr val="accent3">
              <a:tint val="40000"/>
              <a:alpha val="90000"/>
              <a:hueOff val="-1265413"/>
              <a:satOff val="-661"/>
              <a:lumOff val="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Hardware Analysis</a:t>
          </a:r>
        </a:p>
      </dsp:txBody>
      <dsp:txXfrm>
        <a:off x="2753" y="2945473"/>
        <a:ext cx="1877764" cy="377539"/>
      </dsp:txXfrm>
    </dsp:sp>
    <dsp:sp modelId="{6C4BA2AE-2B71-4984-937C-8400F35E2556}">
      <dsp:nvSpPr>
        <dsp:cNvPr id="0" name=""/>
        <dsp:cNvSpPr/>
      </dsp:nvSpPr>
      <dsp:spPr>
        <a:xfrm>
          <a:off x="1880517" y="2945473"/>
          <a:ext cx="1877764" cy="377539"/>
        </a:xfrm>
        <a:prstGeom prst="rect">
          <a:avLst/>
        </a:prstGeom>
        <a:solidFill>
          <a:schemeClr val="accent3">
            <a:tint val="40000"/>
            <a:alpha val="90000"/>
            <a:hueOff val="-1687217"/>
            <a:satOff val="-881"/>
            <a:lumOff val="76"/>
            <a:alphaOff val="0"/>
          </a:schemeClr>
        </a:solidFill>
        <a:ln w="12700" cap="flat" cmpd="sng" algn="ctr">
          <a:solidFill>
            <a:schemeClr val="accent3">
              <a:tint val="40000"/>
              <a:alpha val="90000"/>
              <a:hueOff val="-1687217"/>
              <a:satOff val="-881"/>
              <a:lumOff val="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How to collect data?</a:t>
          </a:r>
        </a:p>
      </dsp:txBody>
      <dsp:txXfrm>
        <a:off x="1880517" y="2945473"/>
        <a:ext cx="1877764" cy="377539"/>
      </dsp:txXfrm>
    </dsp:sp>
    <dsp:sp modelId="{5D002B26-0BAF-4D12-B506-62EDC36F3C3F}">
      <dsp:nvSpPr>
        <dsp:cNvPr id="0" name=""/>
        <dsp:cNvSpPr/>
      </dsp:nvSpPr>
      <dsp:spPr>
        <a:xfrm>
          <a:off x="3758282" y="2945473"/>
          <a:ext cx="1877764" cy="377539"/>
        </a:xfrm>
        <a:prstGeom prst="rect">
          <a:avLst/>
        </a:prstGeom>
        <a:solidFill>
          <a:schemeClr val="accent3">
            <a:tint val="40000"/>
            <a:alpha val="90000"/>
            <a:hueOff val="-2109021"/>
            <a:satOff val="-1101"/>
            <a:lumOff val="95"/>
            <a:alphaOff val="0"/>
          </a:schemeClr>
        </a:solidFill>
        <a:ln w="12700" cap="flat" cmpd="sng" algn="ctr">
          <a:solidFill>
            <a:schemeClr val="accent3">
              <a:tint val="40000"/>
              <a:alpha val="90000"/>
              <a:hueOff val="-2109021"/>
              <a:satOff val="-1101"/>
              <a:lumOff val="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Final Ideation</a:t>
          </a:r>
        </a:p>
      </dsp:txBody>
      <dsp:txXfrm>
        <a:off x="3758282" y="2945473"/>
        <a:ext cx="1877764" cy="377539"/>
      </dsp:txXfrm>
    </dsp:sp>
    <dsp:sp modelId="{C2BDE5F3-CD07-4F2A-8E1A-7C891D9233B8}">
      <dsp:nvSpPr>
        <dsp:cNvPr id="0" name=""/>
        <dsp:cNvSpPr/>
      </dsp:nvSpPr>
      <dsp:spPr>
        <a:xfrm rot="10800000">
          <a:off x="0" y="1251915"/>
          <a:ext cx="5638800" cy="1262674"/>
        </a:xfrm>
        <a:prstGeom prst="upArrowCallout">
          <a:avLst/>
        </a:prstGeom>
        <a:solidFill>
          <a:schemeClr val="accent3">
            <a:hueOff val="-3379410"/>
            <a:satOff val="-15591"/>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Results After 15 days (Tn+15) 21st AUG 2021</a:t>
          </a:r>
        </a:p>
      </dsp:txBody>
      <dsp:txXfrm rot="-10800000">
        <a:off x="0" y="1251915"/>
        <a:ext cx="5638800" cy="443198"/>
      </dsp:txXfrm>
    </dsp:sp>
    <dsp:sp modelId="{C8CE4F00-3FBA-4F31-827C-B25B2583799F}">
      <dsp:nvSpPr>
        <dsp:cNvPr id="0" name=""/>
        <dsp:cNvSpPr/>
      </dsp:nvSpPr>
      <dsp:spPr>
        <a:xfrm>
          <a:off x="0" y="1695113"/>
          <a:ext cx="1409699" cy="377539"/>
        </a:xfrm>
        <a:prstGeom prst="rect">
          <a:avLst/>
        </a:prstGeom>
        <a:solidFill>
          <a:schemeClr val="accent3">
            <a:tint val="40000"/>
            <a:alpha val="90000"/>
            <a:hueOff val="-2530825"/>
            <a:satOff val="-1321"/>
            <a:lumOff val="114"/>
            <a:alphaOff val="0"/>
          </a:schemeClr>
        </a:solidFill>
        <a:ln w="12700" cap="flat" cmpd="sng" algn="ctr">
          <a:solidFill>
            <a:schemeClr val="accent3">
              <a:tint val="40000"/>
              <a:alpha val="90000"/>
              <a:hueOff val="-2530825"/>
              <a:satOff val="-1321"/>
              <a:lumOff val="1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Deep Analysis</a:t>
          </a:r>
        </a:p>
      </dsp:txBody>
      <dsp:txXfrm>
        <a:off x="0" y="1695113"/>
        <a:ext cx="1409699" cy="377539"/>
      </dsp:txXfrm>
    </dsp:sp>
    <dsp:sp modelId="{F3463401-C32A-46A7-B0BB-FA3161108D27}">
      <dsp:nvSpPr>
        <dsp:cNvPr id="0" name=""/>
        <dsp:cNvSpPr/>
      </dsp:nvSpPr>
      <dsp:spPr>
        <a:xfrm>
          <a:off x="1409700" y="1695113"/>
          <a:ext cx="1409699" cy="377539"/>
        </a:xfrm>
        <a:prstGeom prst="rect">
          <a:avLst/>
        </a:prstGeom>
        <a:solidFill>
          <a:schemeClr val="accent3">
            <a:tint val="40000"/>
            <a:alpha val="90000"/>
            <a:hueOff val="-2952630"/>
            <a:satOff val="-1542"/>
            <a:lumOff val="133"/>
            <a:alphaOff val="0"/>
          </a:schemeClr>
        </a:solidFill>
        <a:ln w="12700" cap="flat" cmpd="sng" algn="ctr">
          <a:solidFill>
            <a:schemeClr val="accent3">
              <a:tint val="40000"/>
              <a:alpha val="90000"/>
              <a:hueOff val="-2952630"/>
              <a:satOff val="-1542"/>
              <a:lumOff val="1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Research paper review for ECG smartwatches</a:t>
          </a:r>
        </a:p>
      </dsp:txBody>
      <dsp:txXfrm>
        <a:off x="1409700" y="1695113"/>
        <a:ext cx="1409699" cy="377539"/>
      </dsp:txXfrm>
    </dsp:sp>
    <dsp:sp modelId="{A0A8745A-D7D4-4D6C-AFD5-45C71BD5A218}">
      <dsp:nvSpPr>
        <dsp:cNvPr id="0" name=""/>
        <dsp:cNvSpPr/>
      </dsp:nvSpPr>
      <dsp:spPr>
        <a:xfrm>
          <a:off x="2819400" y="1695113"/>
          <a:ext cx="1409699" cy="377539"/>
        </a:xfrm>
        <a:prstGeom prst="rect">
          <a:avLst/>
        </a:prstGeom>
        <a:solidFill>
          <a:schemeClr val="accent3">
            <a:tint val="40000"/>
            <a:alpha val="90000"/>
            <a:hueOff val="-3374434"/>
            <a:satOff val="-1762"/>
            <a:lumOff val="152"/>
            <a:alphaOff val="0"/>
          </a:schemeClr>
        </a:solidFill>
        <a:ln w="12700" cap="flat" cmpd="sng" algn="ctr">
          <a:solidFill>
            <a:schemeClr val="accent3">
              <a:tint val="40000"/>
              <a:alpha val="90000"/>
              <a:hueOff val="-3374434"/>
              <a:satOff val="-1762"/>
              <a:lumOff val="1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Study of  Sensors </a:t>
          </a:r>
        </a:p>
      </dsp:txBody>
      <dsp:txXfrm>
        <a:off x="2819400" y="1695113"/>
        <a:ext cx="1409699" cy="377539"/>
      </dsp:txXfrm>
    </dsp:sp>
    <dsp:sp modelId="{21767645-1188-4859-821B-C2375B5AEC44}">
      <dsp:nvSpPr>
        <dsp:cNvPr id="0" name=""/>
        <dsp:cNvSpPr/>
      </dsp:nvSpPr>
      <dsp:spPr>
        <a:xfrm>
          <a:off x="4229099" y="1695113"/>
          <a:ext cx="1409699" cy="377539"/>
        </a:xfrm>
        <a:prstGeom prst="rect">
          <a:avLst/>
        </a:prstGeom>
        <a:solidFill>
          <a:schemeClr val="accent3">
            <a:tint val="40000"/>
            <a:alpha val="90000"/>
            <a:hueOff val="-3796238"/>
            <a:satOff val="-1982"/>
            <a:lumOff val="171"/>
            <a:alphaOff val="0"/>
          </a:schemeClr>
        </a:solidFill>
        <a:ln w="12700" cap="flat" cmpd="sng" algn="ctr">
          <a:solidFill>
            <a:schemeClr val="accent3">
              <a:tint val="40000"/>
              <a:alpha val="90000"/>
              <a:hueOff val="-3796238"/>
              <a:satOff val="-1982"/>
              <a:lumOff val="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Gather ECG datasheets available</a:t>
          </a:r>
        </a:p>
      </dsp:txBody>
      <dsp:txXfrm>
        <a:off x="4229099" y="1695113"/>
        <a:ext cx="1409699" cy="377539"/>
      </dsp:txXfrm>
    </dsp:sp>
    <dsp:sp modelId="{A48265CE-F3A3-46DB-9DD2-97590B4DBB84}">
      <dsp:nvSpPr>
        <dsp:cNvPr id="0" name=""/>
        <dsp:cNvSpPr/>
      </dsp:nvSpPr>
      <dsp:spPr>
        <a:xfrm rot="10800000">
          <a:off x="0" y="1555"/>
          <a:ext cx="5638800" cy="1262674"/>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Results Till (Tn) 2</a:t>
          </a:r>
          <a:r>
            <a:rPr lang="en-US" sz="1600" kern="1200" baseline="30000" dirty="0"/>
            <a:t>nd</a:t>
          </a:r>
          <a:r>
            <a:rPr lang="en-US" sz="1600" kern="1200" dirty="0"/>
            <a:t> AUG 2021</a:t>
          </a:r>
        </a:p>
      </dsp:txBody>
      <dsp:txXfrm rot="-10800000">
        <a:off x="0" y="1555"/>
        <a:ext cx="5638800" cy="443198"/>
      </dsp:txXfrm>
    </dsp:sp>
    <dsp:sp modelId="{59FFE57C-E5F2-4FBD-AA4D-8DB27381892F}">
      <dsp:nvSpPr>
        <dsp:cNvPr id="0" name=""/>
        <dsp:cNvSpPr/>
      </dsp:nvSpPr>
      <dsp:spPr>
        <a:xfrm>
          <a:off x="0" y="444754"/>
          <a:ext cx="1409699" cy="377539"/>
        </a:xfrm>
        <a:prstGeom prst="rect">
          <a:avLst/>
        </a:prstGeom>
        <a:solidFill>
          <a:schemeClr val="accent3">
            <a:tint val="40000"/>
            <a:alpha val="90000"/>
            <a:hueOff val="-4218042"/>
            <a:satOff val="-2202"/>
            <a:lumOff val="190"/>
            <a:alphaOff val="0"/>
          </a:schemeClr>
        </a:solidFill>
        <a:ln w="12700" cap="flat" cmpd="sng" algn="ctr">
          <a:solidFill>
            <a:schemeClr val="accent3">
              <a:tint val="40000"/>
              <a:alpha val="90000"/>
              <a:hueOff val="-4218042"/>
              <a:satOff val="-2202"/>
              <a:lumOff val="1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Basic Analysis</a:t>
          </a:r>
        </a:p>
      </dsp:txBody>
      <dsp:txXfrm>
        <a:off x="0" y="444754"/>
        <a:ext cx="1409699" cy="377539"/>
      </dsp:txXfrm>
    </dsp:sp>
    <dsp:sp modelId="{0CC74B02-F9A8-40D9-BF66-071EFBDC8A5D}">
      <dsp:nvSpPr>
        <dsp:cNvPr id="0" name=""/>
        <dsp:cNvSpPr/>
      </dsp:nvSpPr>
      <dsp:spPr>
        <a:xfrm>
          <a:off x="1409700" y="444754"/>
          <a:ext cx="1409699" cy="377539"/>
        </a:xfrm>
        <a:prstGeom prst="rect">
          <a:avLst/>
        </a:prstGeom>
        <a:solidFill>
          <a:schemeClr val="accent3">
            <a:tint val="40000"/>
            <a:alpha val="90000"/>
            <a:hueOff val="-4639846"/>
            <a:satOff val="-2423"/>
            <a:lumOff val="209"/>
            <a:alphaOff val="0"/>
          </a:schemeClr>
        </a:solidFill>
        <a:ln w="12700" cap="flat" cmpd="sng" algn="ctr">
          <a:solidFill>
            <a:schemeClr val="accent3">
              <a:tint val="40000"/>
              <a:alpha val="90000"/>
              <a:hueOff val="-4639846"/>
              <a:satOff val="-2423"/>
              <a:lumOff val="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Devices Available</a:t>
          </a:r>
        </a:p>
      </dsp:txBody>
      <dsp:txXfrm>
        <a:off x="1409700" y="444754"/>
        <a:ext cx="1409699" cy="377539"/>
      </dsp:txXfrm>
    </dsp:sp>
    <dsp:sp modelId="{02AED74B-F4B0-4D1E-93D6-31DABD502BE2}">
      <dsp:nvSpPr>
        <dsp:cNvPr id="0" name=""/>
        <dsp:cNvSpPr/>
      </dsp:nvSpPr>
      <dsp:spPr>
        <a:xfrm>
          <a:off x="2819400" y="444754"/>
          <a:ext cx="1409699" cy="377539"/>
        </a:xfrm>
        <a:prstGeom prst="rect">
          <a:avLst/>
        </a:prstGeom>
        <a:solidFill>
          <a:schemeClr val="accent3">
            <a:tint val="40000"/>
            <a:alpha val="90000"/>
            <a:hueOff val="-5061651"/>
            <a:satOff val="-2643"/>
            <a:lumOff val="228"/>
            <a:alphaOff val="0"/>
          </a:schemeClr>
        </a:solidFill>
        <a:ln w="12700" cap="flat" cmpd="sng" algn="ctr">
          <a:solidFill>
            <a:schemeClr val="accent3">
              <a:tint val="40000"/>
              <a:alpha val="90000"/>
              <a:hueOff val="-5061651"/>
              <a:satOff val="-2643"/>
              <a:lumOff val="2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Publications </a:t>
          </a:r>
        </a:p>
      </dsp:txBody>
      <dsp:txXfrm>
        <a:off x="2819400" y="444754"/>
        <a:ext cx="1409699" cy="377539"/>
      </dsp:txXfrm>
    </dsp:sp>
    <dsp:sp modelId="{88202B2F-4C13-4BE3-B9C1-6D46476F9C0A}">
      <dsp:nvSpPr>
        <dsp:cNvPr id="0" name=""/>
        <dsp:cNvSpPr/>
      </dsp:nvSpPr>
      <dsp:spPr>
        <a:xfrm>
          <a:off x="4229099" y="444754"/>
          <a:ext cx="1409699" cy="377539"/>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Market Statistics</a:t>
          </a:r>
        </a:p>
      </dsp:txBody>
      <dsp:txXfrm>
        <a:off x="4229099" y="444754"/>
        <a:ext cx="1409699" cy="3775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05-Sep-21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05-Sep-21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05-Sep-21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05-Sep-21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05-Sep-21</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05-Sep-21</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05-Sep-21</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05-Sep-21</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05-Sep-21</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05-Sep-21</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iitg.ac.in/chemeng/faculty_profile.php?name=rs" TargetMode="External"/><Relationship Id="rId2" Type="http://schemas.openxmlformats.org/officeDocument/2006/relationships/hyperlink" Target="http://www.iitg.ac.in/chemeng/faculty_profile.php?name=d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btp2Au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rchive.physionet.org/challenge/2017/"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mdpi.com/2079-9292/10/2/105" TargetMode="External"/><Relationship Id="rId3" Type="http://schemas.openxmlformats.org/officeDocument/2006/relationships/hyperlink" Target="https://support.apple.com/en-in/HT208955" TargetMode="External"/><Relationship Id="rId7" Type="http://schemas.openxmlformats.org/officeDocument/2006/relationships/hyperlink" Target="https://www.ncbi.nlm.nih.gov/pmc/articles/PMC6468449/" TargetMode="External"/><Relationship Id="rId2" Type="http://schemas.openxmlformats.org/officeDocument/2006/relationships/hyperlink" Target="https://www.researchgate.net/publication/351923381_Accessing_the_ECG_Data_of_the_Apple_Watch_and_Accomplishing_Interoperability_Through_FHIR"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82434777_True_Unipolar_ECG_Machine_for_Wilson_Central_Terminal_Measurements" TargetMode="External"/><Relationship Id="rId5" Type="http://schemas.openxmlformats.org/officeDocument/2006/relationships/hyperlink" Target="https://courses.cs.washington.edu/courses/cse466/13au/pdfs/lectures/" TargetMode="External"/><Relationship Id="rId10" Type="http://schemas.openxmlformats.org/officeDocument/2006/relationships/hyperlink" Target="https://jamanetwork.com/journals/jamacardiology/fullarticle/2675364" TargetMode="External"/><Relationship Id="rId4" Type="http://schemas.openxmlformats.org/officeDocument/2006/relationships/hyperlink" Target="https://courses.cs.washington.edu/courses/cse466/14au/labs/l7/l7.html" TargetMode="External"/><Relationship Id="rId9" Type="http://schemas.openxmlformats.org/officeDocument/2006/relationships/hyperlink" Target="https://www.hindawi.com/journals/cmmm/2017/9295029/"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775620"/>
            <a:ext cx="4098175" cy="3177380"/>
          </a:xfrm>
        </p:spPr>
        <p:txBody>
          <a:bodyPr>
            <a:normAutofit fontScale="90000"/>
          </a:bodyPr>
          <a:lstStyle/>
          <a:p>
            <a:r>
              <a:rPr lang="en-US" dirty="0"/>
              <a:t>Non-Invasive point of care ECG signal detection and analytics for cardiac diseases</a:t>
            </a:r>
          </a:p>
        </p:txBody>
      </p:sp>
      <p:sp>
        <p:nvSpPr>
          <p:cNvPr id="5" name="TextBox 4">
            <a:extLst>
              <a:ext uri="{FF2B5EF4-FFF2-40B4-BE49-F238E27FC236}">
                <a16:creationId xmlns:a16="http://schemas.microsoft.com/office/drawing/2014/main" id="{EDA65EE4-C2E0-4855-9423-45DF13D447F5}"/>
              </a:ext>
            </a:extLst>
          </p:cNvPr>
          <p:cNvSpPr txBox="1"/>
          <p:nvPr/>
        </p:nvSpPr>
        <p:spPr>
          <a:xfrm>
            <a:off x="626225" y="196334"/>
            <a:ext cx="6094602" cy="646331"/>
          </a:xfrm>
          <a:prstGeom prst="rect">
            <a:avLst/>
          </a:prstGeom>
          <a:noFill/>
        </p:spPr>
        <p:txBody>
          <a:bodyPr wrap="square">
            <a:spAutoFit/>
          </a:bodyPr>
          <a:lstStyle/>
          <a:p>
            <a:r>
              <a:rPr lang="en-US" dirty="0">
                <a:solidFill>
                  <a:srgbClr val="B82D2F"/>
                </a:solidFill>
              </a:rPr>
              <a:t>Bachelor Thesis project</a:t>
            </a:r>
          </a:p>
          <a:p>
            <a:endParaRPr lang="en-US" dirty="0">
              <a:solidFill>
                <a:srgbClr val="B82D2F"/>
              </a:solidFill>
            </a:endParaRPr>
          </a:p>
        </p:txBody>
      </p:sp>
      <p:sp>
        <p:nvSpPr>
          <p:cNvPr id="6" name="Rectangle 5">
            <a:extLst>
              <a:ext uri="{FF2B5EF4-FFF2-40B4-BE49-F238E27FC236}">
                <a16:creationId xmlns:a16="http://schemas.microsoft.com/office/drawing/2014/main" id="{30EFD3A1-D533-4C76-A51E-A468F937764C}"/>
              </a:ext>
            </a:extLst>
          </p:cNvPr>
          <p:cNvSpPr/>
          <p:nvPr/>
        </p:nvSpPr>
        <p:spPr>
          <a:xfrm>
            <a:off x="685800" y="563880"/>
            <a:ext cx="1219200" cy="4571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3BFFDA-A6DC-402F-9839-2D612693370C}"/>
              </a:ext>
            </a:extLst>
          </p:cNvPr>
          <p:cNvSpPr txBox="1"/>
          <p:nvPr/>
        </p:nvSpPr>
        <p:spPr>
          <a:xfrm>
            <a:off x="671818" y="5410304"/>
            <a:ext cx="6094602" cy="1015663"/>
          </a:xfrm>
          <a:prstGeom prst="rect">
            <a:avLst/>
          </a:prstGeom>
          <a:noFill/>
        </p:spPr>
        <p:txBody>
          <a:bodyPr wrap="square">
            <a:spAutoFit/>
          </a:bodyPr>
          <a:lstStyle/>
          <a:p>
            <a:r>
              <a:rPr lang="en-US" dirty="0">
                <a:solidFill>
                  <a:srgbClr val="7F7F7F"/>
                </a:solidFill>
              </a:rPr>
              <a:t>Mentors</a:t>
            </a:r>
          </a:p>
          <a:p>
            <a:r>
              <a:rPr lang="en-US" sz="1400" i="0" u="none" strike="noStrike" dirty="0">
                <a:solidFill>
                  <a:srgbClr val="7F7F7F"/>
                </a:solidFill>
                <a:effectLst/>
                <a:hlinkClick r:id="rId2">
                  <a:extLst>
                    <a:ext uri="{A12FA001-AC4F-418D-AE19-62706E023703}">
                      <ahyp:hlinkClr xmlns:ahyp="http://schemas.microsoft.com/office/drawing/2018/hyperlinkcolor" val="tx"/>
                    </a:ext>
                  </a:extLst>
                </a:hlinkClick>
              </a:rPr>
              <a:t>Prof. Dipankar Bandyopadhyay</a:t>
            </a:r>
          </a:p>
          <a:p>
            <a:r>
              <a:rPr lang="en-US" sz="1400" i="0" u="none" strike="noStrike" dirty="0">
                <a:solidFill>
                  <a:srgbClr val="7F7F7F"/>
                </a:solidFill>
                <a:effectLst/>
                <a:hlinkClick r:id="rId3">
                  <a:extLst>
                    <a:ext uri="{A12FA001-AC4F-418D-AE19-62706E023703}">
                      <ahyp:hlinkClr xmlns:ahyp="http://schemas.microsoft.com/office/drawing/2018/hyperlinkcolor" val="tx"/>
                    </a:ext>
                  </a:extLst>
                </a:hlinkClick>
              </a:rPr>
              <a:t>Prof. Resmi Suresh</a:t>
            </a:r>
          </a:p>
          <a:p>
            <a:r>
              <a:rPr lang="en-US" sz="1400" dirty="0">
                <a:solidFill>
                  <a:srgbClr val="7F7F7F"/>
                </a:solidFill>
                <a:hlinkClick r:id="rId3">
                  <a:extLst>
                    <a:ext uri="{A12FA001-AC4F-418D-AE19-62706E023703}">
                      <ahyp:hlinkClr xmlns:ahyp="http://schemas.microsoft.com/office/drawing/2018/hyperlinkcolor" val="tx"/>
                    </a:ext>
                  </a:extLst>
                </a:hlinkClick>
              </a:rPr>
              <a:t>Sahil </a:t>
            </a:r>
            <a:r>
              <a:rPr lang="en-US" sz="1400" dirty="0" err="1">
                <a:solidFill>
                  <a:srgbClr val="7F7F7F"/>
                </a:solidFill>
                <a:hlinkClick r:id="rId3">
                  <a:extLst>
                    <a:ext uri="{A12FA001-AC4F-418D-AE19-62706E023703}">
                      <ahyp:hlinkClr xmlns:ahyp="http://schemas.microsoft.com/office/drawing/2018/hyperlinkcolor" val="tx"/>
                    </a:ext>
                  </a:extLst>
                </a:hlinkClick>
              </a:rPr>
              <a:t>Jagnani</a:t>
            </a:r>
            <a:endParaRPr lang="en-US" sz="1400" i="0" u="none" strike="noStrike" dirty="0">
              <a:solidFill>
                <a:srgbClr val="7F7F7F"/>
              </a:solidFill>
              <a:effectLst/>
              <a:hlinkClick r:id="rId3">
                <a:extLst>
                  <a:ext uri="{A12FA001-AC4F-418D-AE19-62706E023703}">
                    <ahyp:hlinkClr xmlns:ahyp="http://schemas.microsoft.com/office/drawing/2018/hyperlinkcolor" val="tx"/>
                  </a:ext>
                </a:extLst>
              </a:hlinkClick>
            </a:endParaRPr>
          </a:p>
        </p:txBody>
      </p:sp>
      <p:sp>
        <p:nvSpPr>
          <p:cNvPr id="12" name="TextBox 11">
            <a:extLst>
              <a:ext uri="{FF2B5EF4-FFF2-40B4-BE49-F238E27FC236}">
                <a16:creationId xmlns:a16="http://schemas.microsoft.com/office/drawing/2014/main" id="{D7F7BC6F-ACFF-4BF6-BC08-9F7DD25FC9A7}"/>
              </a:ext>
            </a:extLst>
          </p:cNvPr>
          <p:cNvSpPr txBox="1"/>
          <p:nvPr/>
        </p:nvSpPr>
        <p:spPr>
          <a:xfrm>
            <a:off x="657045" y="4817237"/>
            <a:ext cx="6094602" cy="584775"/>
          </a:xfrm>
          <a:prstGeom prst="rect">
            <a:avLst/>
          </a:prstGeom>
          <a:noFill/>
        </p:spPr>
        <p:txBody>
          <a:bodyPr wrap="square">
            <a:spAutoFit/>
          </a:bodyPr>
          <a:lstStyle/>
          <a:p>
            <a:r>
              <a:rPr lang="en-US" dirty="0">
                <a:solidFill>
                  <a:srgbClr val="7F7F7F"/>
                </a:solidFill>
              </a:rPr>
              <a:t>Presented by</a:t>
            </a:r>
          </a:p>
          <a:p>
            <a:r>
              <a:rPr lang="en-US" sz="1400" dirty="0">
                <a:solidFill>
                  <a:srgbClr val="7F7F7F"/>
                </a:solidFill>
              </a:rPr>
              <a:t>Shubham Kumar Gupta (180107058)</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Content Placeholder 2"/>
          <p:cNvSpPr>
            <a:spLocks noGrp="1"/>
          </p:cNvSpPr>
          <p:nvPr>
            <p:ph idx="1"/>
          </p:nvPr>
        </p:nvSpPr>
        <p:spPr>
          <a:xfrm>
            <a:off x="-228600" y="1547020"/>
            <a:ext cx="7315200" cy="5463380"/>
          </a:xfrm>
        </p:spPr>
        <p:txBody>
          <a:bodyPr>
            <a:normAutofit lnSpcReduction="10000"/>
          </a:bodyPr>
          <a:lstStyle/>
          <a:p>
            <a:pPr marL="457200" indent="-228600" algn="l" rtl="0" eaLnBrk="1" latinLnBrk="0" hangingPunct="1">
              <a:lnSpc>
                <a:spcPct val="90000"/>
              </a:lnSpc>
              <a:spcBef>
                <a:spcPts val="600"/>
              </a:spcBef>
              <a:spcAft>
                <a:spcPts val="0"/>
              </a:spcAft>
              <a:buClrTx/>
              <a:buSzPct val="100000"/>
              <a:buFont typeface="Arial" panose="020B0604020202020204" pitchFamily="34" charset="0"/>
              <a:buChar char="▪"/>
            </a:pPr>
            <a:r>
              <a:rPr lang="en-US" sz="1800" kern="1200" dirty="0">
                <a:solidFill>
                  <a:srgbClr val="404040"/>
                </a:solidFill>
                <a:effectLst/>
                <a:latin typeface="Franklin Gothic Medium" panose="020B0603020102020204" pitchFamily="34" charset="0"/>
                <a:ea typeface="+mn-ea"/>
                <a:cs typeface="+mn-cs"/>
              </a:rPr>
              <a:t>Sinus Bradycardia ✔️</a:t>
            </a:r>
          </a:p>
          <a:p>
            <a:pPr marL="685800" lvl="1"/>
            <a:r>
              <a:rPr lang="en-US" sz="1600" dirty="0">
                <a:effectLst/>
              </a:rPr>
              <a:t>Rate &lt; 60 BPM</a:t>
            </a:r>
          </a:p>
          <a:p>
            <a:pPr marL="685800" lvl="1"/>
            <a:r>
              <a:rPr lang="en-US" sz="1600" dirty="0"/>
              <a:t>Regular intervals</a:t>
            </a:r>
          </a:p>
          <a:p>
            <a:pPr marL="685800" lvl="1"/>
            <a:r>
              <a:rPr lang="en-US" sz="1600" dirty="0">
                <a:effectLst/>
              </a:rPr>
              <a:t>P wave present normal</a:t>
            </a:r>
          </a:p>
          <a:p>
            <a:pPr marL="685800" lvl="1"/>
            <a:r>
              <a:rPr lang="en-US" sz="1600" dirty="0">
                <a:effectLst/>
              </a:rPr>
              <a:t>PR interval &amp; QRS width normal</a:t>
            </a:r>
          </a:p>
          <a:p>
            <a:pPr marL="457200" indent="-22860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Sinus Tachycardia ✔️</a:t>
            </a:r>
          </a:p>
          <a:p>
            <a:pPr marL="685800" lvl="1"/>
            <a:r>
              <a:rPr lang="en-US" sz="1600" dirty="0">
                <a:effectLst/>
              </a:rPr>
              <a:t>Rate &gt; 100 BPM</a:t>
            </a:r>
          </a:p>
          <a:p>
            <a:pPr marL="685800" lvl="1"/>
            <a:r>
              <a:rPr lang="en-US" sz="1600" dirty="0"/>
              <a:t>Regular intervals</a:t>
            </a:r>
          </a:p>
          <a:p>
            <a:pPr marL="685800" lvl="1"/>
            <a:r>
              <a:rPr lang="en-US" sz="1600" dirty="0">
                <a:effectLst/>
              </a:rPr>
              <a:t>P wave present normal</a:t>
            </a:r>
          </a:p>
          <a:p>
            <a:pPr marL="685800" lvl="1"/>
            <a:r>
              <a:rPr lang="en-US" sz="1600" dirty="0">
                <a:effectLst/>
              </a:rPr>
              <a:t>PR interval &amp; QRS width normal</a:t>
            </a:r>
          </a:p>
          <a:p>
            <a:pPr marL="457200" indent="-22860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Cardiac Axis (💡 MAYBE) 	  </a:t>
            </a:r>
            <a:endParaRPr lang="en-US" sz="1400" dirty="0">
              <a:effectLst/>
            </a:endParaRPr>
          </a:p>
          <a:p>
            <a:pPr marL="68580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Normal Axis Deviation</a:t>
            </a:r>
            <a:endParaRPr lang="en-US" sz="1400" dirty="0">
              <a:effectLst/>
            </a:endParaRPr>
          </a:p>
          <a:p>
            <a:pPr marL="868680" indent="-182880" algn="l" rtl="0" eaLnBrk="1" latinLnBrk="0" hangingPunct="1">
              <a:lnSpc>
                <a:spcPct val="90000"/>
              </a:lnSpc>
              <a:spcBef>
                <a:spcPts val="600"/>
              </a:spcBef>
              <a:spcAft>
                <a:spcPts val="0"/>
              </a:spcAft>
            </a:pPr>
            <a:r>
              <a:rPr lang="en-US" sz="1800" b="1" kern="1200" dirty="0">
                <a:solidFill>
                  <a:srgbClr val="404040"/>
                </a:solidFill>
                <a:effectLst/>
                <a:latin typeface="Franklin Gothic Medium" panose="020B0603020102020204" pitchFamily="34" charset="0"/>
                <a:ea typeface="+mn-ea"/>
                <a:cs typeface="+mn-cs"/>
              </a:rPr>
              <a:t>Lead II has most </a:t>
            </a:r>
            <a:r>
              <a:rPr lang="en-US" sz="1800" kern="1200" dirty="0">
                <a:solidFill>
                  <a:srgbClr val="404040"/>
                </a:solidFill>
                <a:effectLst/>
                <a:latin typeface="Franklin Gothic Medium" panose="020B0603020102020204" pitchFamily="34" charset="0"/>
                <a:ea typeface="+mn-ea"/>
                <a:cs typeface="+mn-cs"/>
              </a:rPr>
              <a:t>+</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deflection compared to leads I and III.</a:t>
            </a:r>
            <a:endParaRPr lang="en-US" sz="1400" dirty="0">
              <a:effectLst/>
            </a:endParaRPr>
          </a:p>
          <a:p>
            <a:pPr marL="68580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Left Axis Deviation ( -30° to -90°) </a:t>
            </a:r>
            <a:endParaRPr lang="en-US" sz="1400" dirty="0">
              <a:effectLst/>
            </a:endParaRPr>
          </a:p>
          <a:p>
            <a:pPr marL="868680" indent="-182880" algn="l" rtl="0" eaLnBrk="1" latinLnBrk="0" hangingPunct="1">
              <a:lnSpc>
                <a:spcPct val="90000"/>
              </a:lnSpc>
              <a:spcBef>
                <a:spcPts val="600"/>
              </a:spcBef>
              <a:spcAft>
                <a:spcPts val="0"/>
              </a:spcAft>
            </a:pPr>
            <a:r>
              <a:rPr lang="en-US" sz="1800" b="1" kern="1200" dirty="0">
                <a:solidFill>
                  <a:srgbClr val="404040"/>
                </a:solidFill>
                <a:effectLst/>
                <a:latin typeface="Franklin Gothic Medium" panose="020B0603020102020204" pitchFamily="34" charset="0"/>
                <a:ea typeface="+mn-ea"/>
                <a:cs typeface="+mn-cs"/>
              </a:rPr>
              <a:t>Lead I has most</a:t>
            </a:r>
            <a:r>
              <a:rPr lang="en-US" sz="1800" kern="1200" dirty="0">
                <a:solidFill>
                  <a:srgbClr val="404040"/>
                </a:solidFill>
                <a:effectLst/>
                <a:latin typeface="Franklin Gothic Medium" panose="020B0603020102020204" pitchFamily="34" charset="0"/>
                <a:ea typeface="+mn-ea"/>
                <a:cs typeface="+mn-cs"/>
              </a:rPr>
              <a:t> +</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deflection.</a:t>
            </a:r>
            <a:endParaRPr lang="en-US" sz="1400" dirty="0">
              <a:effectLst/>
            </a:endParaRPr>
          </a:p>
          <a:p>
            <a:pPr marL="86868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Leads II and III are –</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a:t>
            </a:r>
            <a:endParaRPr lang="en-US" sz="1400" dirty="0">
              <a:effectLst/>
            </a:endParaRPr>
          </a:p>
          <a:p>
            <a:pPr marL="685800" indent="-182880" algn="l" rtl="0" eaLnBrk="1" latinLnBrk="0" hangingPunct="1">
              <a:lnSpc>
                <a:spcPct val="90000"/>
              </a:lnSpc>
              <a:spcBef>
                <a:spcPts val="600"/>
              </a:spcBef>
              <a:spcAft>
                <a:spcPts val="0"/>
              </a:spcAft>
            </a:pPr>
            <a:r>
              <a:rPr lang="en-US" sz="1800" kern="1200" dirty="0">
                <a:solidFill>
                  <a:srgbClr val="404040"/>
                </a:solidFill>
                <a:effectLst/>
                <a:latin typeface="Franklin Gothic Medium" panose="020B0603020102020204" pitchFamily="34" charset="0"/>
                <a:ea typeface="+mn-ea"/>
                <a:cs typeface="+mn-cs"/>
              </a:rPr>
              <a:t>Right Axis Deviation</a:t>
            </a:r>
            <a:endParaRPr lang="en-US" sz="1400" dirty="0">
              <a:effectLst/>
            </a:endParaRPr>
          </a:p>
          <a:p>
            <a:pPr marL="868680" indent="-182880" algn="l" rtl="0" eaLnBrk="1" latinLnBrk="0" hangingPunct="1">
              <a:lnSpc>
                <a:spcPct val="90000"/>
              </a:lnSpc>
              <a:spcBef>
                <a:spcPts val="600"/>
              </a:spcBef>
              <a:spcAft>
                <a:spcPts val="0"/>
              </a:spcAft>
            </a:pPr>
            <a:r>
              <a:rPr lang="en-US" sz="1800" b="1" kern="1200" dirty="0">
                <a:solidFill>
                  <a:srgbClr val="404040"/>
                </a:solidFill>
                <a:effectLst/>
                <a:latin typeface="Franklin Gothic Medium" panose="020B0603020102020204" pitchFamily="34" charset="0"/>
                <a:ea typeface="+mn-ea"/>
                <a:cs typeface="+mn-cs"/>
              </a:rPr>
              <a:t>Lead III has most +</a:t>
            </a:r>
            <a:r>
              <a:rPr lang="en-US" sz="1800" b="1"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deflection and lead I should be –</a:t>
            </a:r>
            <a:r>
              <a:rPr lang="en-US" sz="1800" kern="1200" dirty="0" err="1">
                <a:solidFill>
                  <a:srgbClr val="404040"/>
                </a:solidFill>
                <a:effectLst/>
                <a:latin typeface="Franklin Gothic Medium" panose="020B0603020102020204" pitchFamily="34" charset="0"/>
                <a:ea typeface="+mn-ea"/>
                <a:cs typeface="+mn-cs"/>
              </a:rPr>
              <a:t>ve</a:t>
            </a:r>
            <a:r>
              <a:rPr lang="en-US" sz="1800" kern="1200" dirty="0">
                <a:solidFill>
                  <a:srgbClr val="404040"/>
                </a:solidFill>
                <a:effectLst/>
                <a:latin typeface="Franklin Gothic Medium" panose="020B0603020102020204" pitchFamily="34" charset="0"/>
                <a:ea typeface="+mn-ea"/>
                <a:cs typeface="+mn-cs"/>
              </a:rPr>
              <a:t>.	</a:t>
            </a:r>
            <a:endParaRPr lang="en-US" sz="1400" dirty="0">
              <a:effectLst/>
            </a:endParaRPr>
          </a:p>
          <a:p>
            <a:pPr lvl="2"/>
            <a:endParaRPr lang="en-US" sz="1300" dirty="0"/>
          </a:p>
          <a:p>
            <a:pPr marL="686117" lvl="3" indent="0">
              <a:buNone/>
            </a:pPr>
            <a:endParaRPr lang="en-US" sz="1300" dirty="0"/>
          </a:p>
          <a:p>
            <a:pPr marL="686117" lvl="3" indent="0">
              <a:buNone/>
            </a:pPr>
            <a:endParaRPr lang="en-US" sz="1300" dirty="0"/>
          </a:p>
          <a:p>
            <a:pPr lvl="1"/>
            <a:endParaRPr lang="en-US" sz="1700" dirty="0"/>
          </a:p>
          <a:p>
            <a:pPr lvl="2"/>
            <a:endParaRPr lang="en-US" sz="1500" dirty="0"/>
          </a:p>
          <a:p>
            <a:pPr lvl="2"/>
            <a:endParaRPr lang="en-US" sz="15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graphicFrame>
        <p:nvGraphicFramePr>
          <p:cNvPr id="4" name="Table 8">
            <a:extLst>
              <a:ext uri="{FF2B5EF4-FFF2-40B4-BE49-F238E27FC236}">
                <a16:creationId xmlns:a16="http://schemas.microsoft.com/office/drawing/2014/main" id="{9BBAEFAE-350E-4A25-A313-BD625CB15268}"/>
              </a:ext>
            </a:extLst>
          </p:cNvPr>
          <p:cNvGraphicFramePr>
            <a:graphicFrameLocks noGrp="1"/>
          </p:cNvGraphicFramePr>
          <p:nvPr>
            <p:extLst>
              <p:ext uri="{D42A27DB-BD31-4B8C-83A1-F6EECF244321}">
                <p14:modId xmlns:p14="http://schemas.microsoft.com/office/powerpoint/2010/main" val="3710216481"/>
              </p:ext>
            </p:extLst>
          </p:nvPr>
        </p:nvGraphicFramePr>
        <p:xfrm>
          <a:off x="7162800" y="4821514"/>
          <a:ext cx="4902200" cy="1752600"/>
        </p:xfrm>
        <a:graphic>
          <a:graphicData uri="http://schemas.openxmlformats.org/drawingml/2006/table">
            <a:tbl>
              <a:tblPr firstRow="1" bandRow="1">
                <a:tableStyleId>{21E4AEA4-8DFA-4A89-87EB-49C32662AFE0}</a:tableStyleId>
              </a:tblPr>
              <a:tblGrid>
                <a:gridCol w="1225550">
                  <a:extLst>
                    <a:ext uri="{9D8B030D-6E8A-4147-A177-3AD203B41FA5}">
                      <a16:colId xmlns:a16="http://schemas.microsoft.com/office/drawing/2014/main" val="19815577"/>
                    </a:ext>
                  </a:extLst>
                </a:gridCol>
                <a:gridCol w="1238250">
                  <a:extLst>
                    <a:ext uri="{9D8B030D-6E8A-4147-A177-3AD203B41FA5}">
                      <a16:colId xmlns:a16="http://schemas.microsoft.com/office/drawing/2014/main" val="3503533308"/>
                    </a:ext>
                  </a:extLst>
                </a:gridCol>
                <a:gridCol w="1212850">
                  <a:extLst>
                    <a:ext uri="{9D8B030D-6E8A-4147-A177-3AD203B41FA5}">
                      <a16:colId xmlns:a16="http://schemas.microsoft.com/office/drawing/2014/main" val="1167513635"/>
                    </a:ext>
                  </a:extLst>
                </a:gridCol>
                <a:gridCol w="1225550">
                  <a:extLst>
                    <a:ext uri="{9D8B030D-6E8A-4147-A177-3AD203B41FA5}">
                      <a16:colId xmlns:a16="http://schemas.microsoft.com/office/drawing/2014/main" val="2519014937"/>
                    </a:ext>
                  </a:extLst>
                </a:gridCol>
              </a:tblGrid>
              <a:tr h="370840">
                <a:tc>
                  <a:txBody>
                    <a:bodyPr/>
                    <a:lstStyle/>
                    <a:p>
                      <a:r>
                        <a:rPr lang="en-US" dirty="0"/>
                        <a:t>Leads</a:t>
                      </a:r>
                    </a:p>
                  </a:txBody>
                  <a:tcPr/>
                </a:tc>
                <a:tc>
                  <a:txBody>
                    <a:bodyPr/>
                    <a:lstStyle/>
                    <a:p>
                      <a:r>
                        <a:rPr lang="en-US" dirty="0"/>
                        <a:t>Normal Axis</a:t>
                      </a:r>
                    </a:p>
                  </a:txBody>
                  <a:tcPr/>
                </a:tc>
                <a:tc>
                  <a:txBody>
                    <a:bodyPr/>
                    <a:lstStyle/>
                    <a:p>
                      <a:r>
                        <a:rPr lang="en-US" dirty="0"/>
                        <a:t>Right Axis Deviation</a:t>
                      </a:r>
                    </a:p>
                  </a:txBody>
                  <a:tcPr/>
                </a:tc>
                <a:tc>
                  <a:txBody>
                    <a:bodyPr/>
                    <a:lstStyle/>
                    <a:p>
                      <a:r>
                        <a:rPr lang="en-US" dirty="0"/>
                        <a:t>Left Axis Deviation</a:t>
                      </a:r>
                    </a:p>
                  </a:txBody>
                  <a:tcPr/>
                </a:tc>
                <a:extLst>
                  <a:ext uri="{0D108BD9-81ED-4DB2-BD59-A6C34878D82A}">
                    <a16:rowId xmlns:a16="http://schemas.microsoft.com/office/drawing/2014/main" val="3325821043"/>
                  </a:ext>
                </a:extLst>
              </a:tr>
              <a:tr h="370840">
                <a:tc>
                  <a:txBody>
                    <a:bodyPr/>
                    <a:lstStyle/>
                    <a:p>
                      <a:r>
                        <a:rPr lang="en-US" dirty="0"/>
                        <a:t>Lead I</a:t>
                      </a:r>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endParaRPr lang="en-US" dirty="0"/>
                    </a:p>
                  </a:txBody>
                  <a:tcPr/>
                </a:tc>
                <a:extLst>
                  <a:ext uri="{0D108BD9-81ED-4DB2-BD59-A6C34878D82A}">
                    <a16:rowId xmlns:a16="http://schemas.microsoft.com/office/drawing/2014/main" val="10538496"/>
                  </a:ext>
                </a:extLst>
              </a:tr>
              <a:tr h="370840">
                <a:tc>
                  <a:txBody>
                    <a:bodyPr/>
                    <a:lstStyle/>
                    <a:p>
                      <a:r>
                        <a:rPr lang="en-US" dirty="0"/>
                        <a:t>Lead II</a:t>
                      </a:r>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r>
                        <a:rPr lang="en-US" dirty="0"/>
                        <a:t>/-</a:t>
                      </a:r>
                      <a:r>
                        <a:rPr lang="en-US" dirty="0" err="1"/>
                        <a:t>ve</a:t>
                      </a:r>
                      <a:endParaRPr lang="en-US" dirty="0"/>
                    </a:p>
                  </a:txBody>
                  <a:tcPr/>
                </a:tc>
                <a:tc>
                  <a:txBody>
                    <a:bodyPr/>
                    <a:lstStyle/>
                    <a:p>
                      <a:r>
                        <a:rPr lang="en-US" dirty="0"/>
                        <a:t>-</a:t>
                      </a:r>
                      <a:r>
                        <a:rPr lang="en-US" dirty="0" err="1"/>
                        <a:t>ve</a:t>
                      </a:r>
                      <a:endParaRPr lang="en-US" dirty="0"/>
                    </a:p>
                  </a:txBody>
                  <a:tcPr/>
                </a:tc>
                <a:extLst>
                  <a:ext uri="{0D108BD9-81ED-4DB2-BD59-A6C34878D82A}">
                    <a16:rowId xmlns:a16="http://schemas.microsoft.com/office/drawing/2014/main" val="3675217661"/>
                  </a:ext>
                </a:extLst>
              </a:tr>
              <a:tr h="370840">
                <a:tc>
                  <a:txBody>
                    <a:bodyPr/>
                    <a:lstStyle/>
                    <a:p>
                      <a:r>
                        <a:rPr lang="en-US" dirty="0"/>
                        <a:t>Lead III</a:t>
                      </a:r>
                    </a:p>
                  </a:txBody>
                  <a:tcPr/>
                </a:tc>
                <a:tc>
                  <a:txBody>
                    <a:bodyPr/>
                    <a:lstStyle/>
                    <a:p>
                      <a:r>
                        <a:rPr lang="en-US" dirty="0"/>
                        <a:t>+</a:t>
                      </a:r>
                      <a:r>
                        <a:rPr lang="en-US" dirty="0" err="1"/>
                        <a:t>ve</a:t>
                      </a:r>
                      <a:r>
                        <a:rPr lang="en-US" dirty="0"/>
                        <a:t>/-</a:t>
                      </a:r>
                      <a:r>
                        <a:rPr lang="en-US" dirty="0" err="1"/>
                        <a:t>ve</a:t>
                      </a:r>
                      <a:endParaRPr lang="en-US" dirty="0"/>
                    </a:p>
                  </a:txBody>
                  <a:tcPr/>
                </a:tc>
                <a:tc>
                  <a:txBody>
                    <a:bodyPr/>
                    <a:lstStyle/>
                    <a:p>
                      <a:r>
                        <a:rPr lang="en-US" dirty="0"/>
                        <a:t>+</a:t>
                      </a:r>
                      <a:r>
                        <a:rPr lang="en-US" dirty="0" err="1"/>
                        <a:t>ve</a:t>
                      </a:r>
                      <a:endParaRPr lang="en-US" dirty="0"/>
                    </a:p>
                  </a:txBody>
                  <a:tcPr/>
                </a:tc>
                <a:tc>
                  <a:txBody>
                    <a:bodyPr/>
                    <a:lstStyle/>
                    <a:p>
                      <a:r>
                        <a:rPr lang="en-US" dirty="0"/>
                        <a:t>-</a:t>
                      </a:r>
                      <a:r>
                        <a:rPr lang="en-US" dirty="0" err="1"/>
                        <a:t>ve</a:t>
                      </a:r>
                      <a:endParaRPr lang="en-US" dirty="0"/>
                    </a:p>
                  </a:txBody>
                  <a:tcPr/>
                </a:tc>
                <a:extLst>
                  <a:ext uri="{0D108BD9-81ED-4DB2-BD59-A6C34878D82A}">
                    <a16:rowId xmlns:a16="http://schemas.microsoft.com/office/drawing/2014/main" val="2732174361"/>
                  </a:ext>
                </a:extLst>
              </a:tr>
            </a:tbl>
          </a:graphicData>
        </a:graphic>
      </p:graphicFrame>
      <p:pic>
        <p:nvPicPr>
          <p:cNvPr id="15366" name="Picture 6" descr="Bradycardia Images, Stock Photos &amp;amp; Vectors | Shutterstock">
            <a:extLst>
              <a:ext uri="{FF2B5EF4-FFF2-40B4-BE49-F238E27FC236}">
                <a16:creationId xmlns:a16="http://schemas.microsoft.com/office/drawing/2014/main" id="{7DB192EE-9BDC-4C40-B3D7-35CCC1F30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571" b="27143"/>
          <a:stretch/>
        </p:blipFill>
        <p:spPr bwMode="auto">
          <a:xfrm>
            <a:off x="7162800" y="1676400"/>
            <a:ext cx="4953000"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B575A2E-D55F-4019-BCFB-04862E6AE1E6}"/>
              </a:ext>
            </a:extLst>
          </p:cNvPr>
          <p:cNvSpPr txBox="1"/>
          <p:nvPr/>
        </p:nvSpPr>
        <p:spPr>
          <a:xfrm>
            <a:off x="8458200" y="2590800"/>
            <a:ext cx="2932981" cy="369332"/>
          </a:xfrm>
          <a:prstGeom prst="rect">
            <a:avLst/>
          </a:prstGeom>
          <a:noFill/>
        </p:spPr>
        <p:txBody>
          <a:bodyPr wrap="square">
            <a:spAutoFit/>
          </a:bodyPr>
          <a:lstStyle/>
          <a:p>
            <a:r>
              <a:rPr lang="en-US" sz="1800" dirty="0"/>
              <a:t>Sinus Bradycardia</a:t>
            </a:r>
            <a:endParaRPr lang="en-US" i="1" dirty="0"/>
          </a:p>
        </p:txBody>
      </p:sp>
      <p:pic>
        <p:nvPicPr>
          <p:cNvPr id="15370" name="Picture 10" descr="Sinus Tachycardia Images, Stock Photos &amp;amp; Vectors | Shutterstock">
            <a:extLst>
              <a:ext uri="{FF2B5EF4-FFF2-40B4-BE49-F238E27FC236}">
                <a16:creationId xmlns:a16="http://schemas.microsoft.com/office/drawing/2014/main" id="{274FA52B-66C4-4F09-B5AD-773D235C7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134" b="27580"/>
          <a:stretch/>
        </p:blipFill>
        <p:spPr bwMode="auto">
          <a:xfrm>
            <a:off x="7162800" y="3205023"/>
            <a:ext cx="4953000" cy="9144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0C52616-B8E0-4578-A7CD-90586DE91CDD}"/>
              </a:ext>
            </a:extLst>
          </p:cNvPr>
          <p:cNvSpPr txBox="1"/>
          <p:nvPr/>
        </p:nvSpPr>
        <p:spPr>
          <a:xfrm>
            <a:off x="8458200" y="4126468"/>
            <a:ext cx="2932981" cy="369332"/>
          </a:xfrm>
          <a:prstGeom prst="rect">
            <a:avLst/>
          </a:prstGeom>
          <a:noFill/>
        </p:spPr>
        <p:txBody>
          <a:bodyPr wrap="square">
            <a:spAutoFit/>
          </a:bodyPr>
          <a:lstStyle/>
          <a:p>
            <a:r>
              <a:rPr lang="en-US" sz="1800" dirty="0"/>
              <a:t>Sinus Tachycardia</a:t>
            </a:r>
            <a:endParaRPr lang="en-US" i="1" dirty="0"/>
          </a:p>
        </p:txBody>
      </p:sp>
    </p:spTree>
    <p:extLst>
      <p:ext uri="{BB962C8B-B14F-4D97-AF65-F5344CB8AC3E}">
        <p14:creationId xmlns:p14="http://schemas.microsoft.com/office/powerpoint/2010/main" val="3876241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Principle</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3" name="Content Placeholder 2">
            <a:extLst>
              <a:ext uri="{FF2B5EF4-FFF2-40B4-BE49-F238E27FC236}">
                <a16:creationId xmlns:a16="http://schemas.microsoft.com/office/drawing/2014/main" id="{73ACDE7B-56AB-47F8-AA38-76A061E67B85}"/>
              </a:ext>
            </a:extLst>
          </p:cNvPr>
          <p:cNvSpPr>
            <a:spLocks noGrp="1"/>
          </p:cNvSpPr>
          <p:nvPr>
            <p:ph idx="1"/>
          </p:nvPr>
        </p:nvSpPr>
        <p:spPr>
          <a:xfrm>
            <a:off x="162387" y="1617563"/>
            <a:ext cx="7381413" cy="5105400"/>
          </a:xfrm>
        </p:spPr>
        <p:txBody>
          <a:bodyPr>
            <a:normAutofit/>
          </a:bodyPr>
          <a:lstStyle/>
          <a:p>
            <a:r>
              <a:rPr lang="el-GR" sz="1600" dirty="0"/>
              <a:t>Φ</a:t>
            </a:r>
            <a:r>
              <a:rPr lang="en-US" sz="1600" dirty="0"/>
              <a:t> is potentials at different regions</a:t>
            </a:r>
          </a:p>
          <a:p>
            <a:r>
              <a:rPr lang="en-US" sz="1600" dirty="0"/>
              <a:t>Lead I: 𝑉</a:t>
            </a:r>
            <a:r>
              <a:rPr lang="en-US" sz="1600" baseline="-25000" dirty="0"/>
              <a:t>I</a:t>
            </a:r>
            <a:r>
              <a:rPr lang="en-US" sz="1600" dirty="0"/>
              <a:t> = </a:t>
            </a:r>
            <a:r>
              <a:rPr lang="el-GR" sz="1600" dirty="0"/>
              <a:t>Φ</a:t>
            </a:r>
            <a:r>
              <a:rPr lang="en-US" sz="1600" baseline="-25000" dirty="0">
                <a:latin typeface="Times New Roman" panose="02020603050405020304" pitchFamily="18" charset="0"/>
                <a:cs typeface="Times New Roman" panose="02020603050405020304" pitchFamily="18" charset="0"/>
              </a:rPr>
              <a:t>L</a:t>
            </a:r>
            <a:r>
              <a:rPr lang="el-GR" sz="1600" baseline="-25000" dirty="0"/>
              <a:t> − </a:t>
            </a:r>
            <a:r>
              <a:rPr lang="el-GR" sz="1600" dirty="0"/>
              <a:t>Φ</a:t>
            </a:r>
            <a:r>
              <a:rPr lang="en-US" sz="1600" baseline="-25000" dirty="0">
                <a:latin typeface="Times New Roman" panose="02020603050405020304" pitchFamily="18" charset="0"/>
                <a:cs typeface="Times New Roman" panose="02020603050405020304" pitchFamily="18" charset="0"/>
              </a:rPr>
              <a:t>R</a:t>
            </a:r>
            <a:r>
              <a:rPr lang="en-US" sz="1600" baseline="-25000" dirty="0"/>
              <a:t> </a:t>
            </a:r>
          </a:p>
          <a:p>
            <a:r>
              <a:rPr lang="en-US" sz="1600" dirty="0"/>
              <a:t>Lead II: 𝑉</a:t>
            </a:r>
            <a:r>
              <a:rPr lang="en-US" sz="1600" baseline="-25000" dirty="0"/>
              <a:t>II</a:t>
            </a:r>
            <a:r>
              <a:rPr lang="en-US" sz="1600" dirty="0"/>
              <a:t> = </a:t>
            </a:r>
            <a:r>
              <a:rPr lang="el-GR" sz="1600" dirty="0"/>
              <a:t>Φ</a:t>
            </a:r>
            <a:r>
              <a:rPr lang="el-GR" sz="1600" baseline="-25000" dirty="0"/>
              <a:t>𝐹 − </a:t>
            </a:r>
            <a:r>
              <a:rPr lang="el-GR" sz="1600" dirty="0"/>
              <a:t>Φ</a:t>
            </a:r>
            <a:r>
              <a:rPr lang="en-US" sz="1600" baseline="-25000" dirty="0">
                <a:latin typeface="Times New Roman" panose="02020603050405020304" pitchFamily="18" charset="0"/>
                <a:cs typeface="Times New Roman" panose="02020603050405020304" pitchFamily="18" charset="0"/>
              </a:rPr>
              <a:t>R </a:t>
            </a:r>
          </a:p>
          <a:p>
            <a:r>
              <a:rPr lang="en-US" sz="1600" dirty="0"/>
              <a:t>Lead III: 𝑉</a:t>
            </a:r>
            <a:r>
              <a:rPr lang="en-US" sz="1600" baseline="-25000" dirty="0"/>
              <a:t>III</a:t>
            </a:r>
            <a:r>
              <a:rPr lang="en-US" sz="1600" dirty="0"/>
              <a:t> = </a:t>
            </a:r>
            <a:r>
              <a:rPr lang="el-GR" sz="1600" dirty="0"/>
              <a:t>Φ</a:t>
            </a:r>
            <a:r>
              <a:rPr lang="el-GR" sz="1600" baseline="-25000" dirty="0"/>
              <a:t>𝐹 − </a:t>
            </a:r>
            <a:r>
              <a:rPr lang="el-GR" sz="1600" dirty="0"/>
              <a:t>Φ</a:t>
            </a:r>
            <a:r>
              <a:rPr lang="el-GR" sz="1600" baseline="-25000" dirty="0"/>
              <a:t>𝐿</a:t>
            </a:r>
            <a:r>
              <a:rPr lang="en-US" sz="1600" baseline="-25000" dirty="0"/>
              <a:t> </a:t>
            </a:r>
          </a:p>
          <a:p>
            <a:r>
              <a:rPr lang="en-US" sz="1600" dirty="0"/>
              <a:t>On completing the circuit by touching Left and Right thumbs or arms we can get Lead I.</a:t>
            </a:r>
          </a:p>
          <a:p>
            <a:r>
              <a:rPr lang="el-GR" sz="1600" dirty="0">
                <a:latin typeface="Times New Roman" panose="02020603050405020304" pitchFamily="18" charset="0"/>
                <a:cs typeface="Times New Roman" panose="02020603050405020304" pitchFamily="18" charset="0"/>
              </a:rPr>
              <a:t>𝑎𝑉</a:t>
            </a:r>
            <a:r>
              <a:rPr lang="en-US" sz="1600" dirty="0">
                <a:latin typeface="Times New Roman" panose="02020603050405020304" pitchFamily="18" charset="0"/>
                <a:cs typeface="Times New Roman" panose="02020603050405020304" pitchFamily="18" charset="0"/>
              </a:rPr>
              <a:t>F</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𝐹</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𝐿</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𝑅</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/2</a:t>
            </a:r>
          </a:p>
          <a:p>
            <a:r>
              <a:rPr lang="el-GR" sz="1600" dirty="0">
                <a:latin typeface="Times New Roman" panose="02020603050405020304" pitchFamily="18" charset="0"/>
                <a:cs typeface="Times New Roman" panose="02020603050405020304" pitchFamily="18" charset="0"/>
              </a:rPr>
              <a:t>𝑎𝑉</a:t>
            </a:r>
            <a:r>
              <a:rPr lang="en-US" sz="16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F</a:t>
            </a:r>
            <a:r>
              <a:rPr lang="el-GR" sz="1600" dirty="0">
                <a:latin typeface="Times New Roman" panose="02020603050405020304" pitchFamily="18" charset="0"/>
                <a:cs typeface="Times New Roman" panose="02020603050405020304" pitchFamily="18" charset="0"/>
              </a:rPr>
              <a:t> + Φ</a:t>
            </a:r>
            <a:r>
              <a:rPr lang="el-GR" sz="1600" baseline="-25000" dirty="0">
                <a:latin typeface="Times New Roman" panose="02020603050405020304" pitchFamily="18" charset="0"/>
                <a:cs typeface="Times New Roman" panose="02020603050405020304" pitchFamily="18" charset="0"/>
              </a:rPr>
              <a:t>𝑅</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/2</a:t>
            </a:r>
          </a:p>
          <a:p>
            <a:r>
              <a:rPr lang="el-GR" sz="1600" dirty="0">
                <a:latin typeface="Times New Roman" panose="02020603050405020304" pitchFamily="18" charset="0"/>
                <a:cs typeface="Times New Roman" panose="02020603050405020304" pitchFamily="18" charset="0"/>
              </a:rPr>
              <a:t>𝑎𝑉</a:t>
            </a:r>
            <a:r>
              <a:rPr lang="en-US" sz="1600" dirty="0">
                <a:latin typeface="Times New Roman" panose="02020603050405020304" pitchFamily="18" charset="0"/>
                <a:cs typeface="Times New Roman" panose="02020603050405020304" pitchFamily="18" charset="0"/>
              </a:rPr>
              <a:t>R</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R</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F</a:t>
            </a:r>
            <a:r>
              <a:rPr lang="el-GR" sz="1600" dirty="0">
                <a:latin typeface="Times New Roman" panose="02020603050405020304" pitchFamily="18" charset="0"/>
                <a:cs typeface="Times New Roman" panose="02020603050405020304" pitchFamily="18" charset="0"/>
              </a:rPr>
              <a:t> + Φ</a:t>
            </a:r>
            <a:r>
              <a:rPr lang="en-US" sz="1600" baseline="-25000" dirty="0">
                <a:latin typeface="Times New Roman" panose="02020603050405020304" pitchFamily="18" charset="0"/>
                <a:cs typeface="Times New Roman" panose="02020603050405020304" pitchFamily="18" charset="0"/>
              </a:rPr>
              <a:t>L</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/2</a:t>
            </a:r>
          </a:p>
          <a:p>
            <a:r>
              <a:rPr lang="en-US" sz="1600" dirty="0"/>
              <a:t>Cardiac Axis = ± tan</a:t>
            </a:r>
            <a:r>
              <a:rPr lang="en-US" sz="1600" baseline="30000" dirty="0"/>
              <a:t>−1</a:t>
            </a:r>
            <a:r>
              <a:rPr lang="en-US" sz="1600" dirty="0"/>
              <a:t> (𝑎𝑉𝐹/</a:t>
            </a:r>
            <a:r>
              <a:rPr lang="en-US" sz="1600" i="1" dirty="0">
                <a:latin typeface="Times New Roman" panose="02020603050405020304" pitchFamily="18" charset="0"/>
                <a:cs typeface="Times New Roman" panose="02020603050405020304" pitchFamily="18" charset="0"/>
              </a:rPr>
              <a:t>V</a:t>
            </a:r>
            <a:r>
              <a:rPr lang="en-US" sz="1600" i="1" baseline="-25000" dirty="0">
                <a:latin typeface="Times New Roman" panose="02020603050405020304" pitchFamily="18" charset="0"/>
                <a:cs typeface="Times New Roman" panose="02020603050405020304" pitchFamily="18" charset="0"/>
              </a:rPr>
              <a:t>I</a:t>
            </a:r>
            <a:r>
              <a:rPr lang="en-US" sz="1600" i="1" baseline="-25000" dirty="0"/>
              <a:t> </a:t>
            </a:r>
            <a:r>
              <a:rPr lang="en-US" sz="1600" i="1" dirty="0"/>
              <a:t>)</a:t>
            </a:r>
            <a:r>
              <a:rPr lang="en-US" sz="1600" baseline="-25000" dirty="0"/>
              <a:t> </a:t>
            </a:r>
          </a:p>
          <a:p>
            <a:r>
              <a:rPr lang="en-US" sz="1600" dirty="0"/>
              <a:t>When circuit completes by touching any two points then we can get potential difference between any two points defining it to give Lead I, II, III, </a:t>
            </a:r>
            <a:r>
              <a:rPr lang="en-US" sz="1600" dirty="0" err="1"/>
              <a:t>etc</a:t>
            </a:r>
            <a:r>
              <a:rPr lang="en-US" sz="1600" baseline="-25000" dirty="0"/>
              <a:t> </a:t>
            </a:r>
            <a:endParaRPr lang="en-US" sz="1600" dirty="0"/>
          </a:p>
          <a:p>
            <a:endParaRPr lang="en-US" sz="1600" baseline="-25000" dirty="0"/>
          </a:p>
        </p:txBody>
      </p:sp>
      <p:pic>
        <p:nvPicPr>
          <p:cNvPr id="8" name="Picture 2" descr="Twelve-lead ECG electrode placement and lead names [1] (a and b). |  Download Scientific Diagram">
            <a:extLst>
              <a:ext uri="{FF2B5EF4-FFF2-40B4-BE49-F238E27FC236}">
                <a16:creationId xmlns:a16="http://schemas.microsoft.com/office/drawing/2014/main" id="{C6B292EE-40D8-43B1-AAFE-DD21D208D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1753832"/>
            <a:ext cx="3952413" cy="46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1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Beat Sensor Working</a:t>
            </a:r>
          </a:p>
        </p:txBody>
      </p:sp>
      <p:pic>
        <p:nvPicPr>
          <p:cNvPr id="10" name="Content Placeholder 9">
            <a:extLst>
              <a:ext uri="{FF2B5EF4-FFF2-40B4-BE49-F238E27FC236}">
                <a16:creationId xmlns:a16="http://schemas.microsoft.com/office/drawing/2014/main" id="{B7FCC354-9E8F-409A-9885-7FF65345243F}"/>
              </a:ext>
            </a:extLst>
          </p:cNvPr>
          <p:cNvPicPr>
            <a:picLocks noGrp="1" noChangeAspect="1"/>
          </p:cNvPicPr>
          <p:nvPr>
            <p:ph idx="1"/>
          </p:nvPr>
        </p:nvPicPr>
        <p:blipFill>
          <a:blip r:embed="rId2"/>
          <a:stretch>
            <a:fillRect/>
          </a:stretch>
        </p:blipFill>
        <p:spPr>
          <a:xfrm>
            <a:off x="5587767" y="3452018"/>
            <a:ext cx="6671345" cy="3428999"/>
          </a:xfrm>
        </p:spPr>
      </p:pic>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8" name="Picture 7">
            <a:extLst>
              <a:ext uri="{FF2B5EF4-FFF2-40B4-BE49-F238E27FC236}">
                <a16:creationId xmlns:a16="http://schemas.microsoft.com/office/drawing/2014/main" id="{0D50317F-BF86-49C8-940C-1EFB621F4DD6}"/>
              </a:ext>
            </a:extLst>
          </p:cNvPr>
          <p:cNvPicPr>
            <a:picLocks noChangeAspect="1"/>
          </p:cNvPicPr>
          <p:nvPr/>
        </p:nvPicPr>
        <p:blipFill>
          <a:blip r:embed="rId3"/>
          <a:stretch>
            <a:fillRect/>
          </a:stretch>
        </p:blipFill>
        <p:spPr>
          <a:xfrm>
            <a:off x="7840911" y="1371600"/>
            <a:ext cx="4274889" cy="2004218"/>
          </a:xfrm>
          <a:prstGeom prst="rect">
            <a:avLst/>
          </a:prstGeom>
        </p:spPr>
      </p:pic>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599" y="1547020"/>
            <a:ext cx="6324600"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13" name="Picture 12">
            <a:extLst>
              <a:ext uri="{FF2B5EF4-FFF2-40B4-BE49-F238E27FC236}">
                <a16:creationId xmlns:a16="http://schemas.microsoft.com/office/drawing/2014/main" id="{68E38709-AB52-4C49-B2C6-54D80BA06BA9}"/>
              </a:ext>
            </a:extLst>
          </p:cNvPr>
          <p:cNvPicPr>
            <a:picLocks noChangeAspect="1"/>
          </p:cNvPicPr>
          <p:nvPr/>
        </p:nvPicPr>
        <p:blipFill rotWithShape="1">
          <a:blip r:embed="rId4"/>
          <a:srcRect t="9323" r="55224" b="31229"/>
          <a:stretch/>
        </p:blipFill>
        <p:spPr>
          <a:xfrm>
            <a:off x="5520655" y="1432387"/>
            <a:ext cx="2286001" cy="1943431"/>
          </a:xfrm>
          <a:prstGeom prst="rect">
            <a:avLst/>
          </a:prstGeom>
        </p:spPr>
      </p:pic>
      <p:sp>
        <p:nvSpPr>
          <p:cNvPr id="14" name="Content Placeholder 2">
            <a:extLst>
              <a:ext uri="{FF2B5EF4-FFF2-40B4-BE49-F238E27FC236}">
                <a16:creationId xmlns:a16="http://schemas.microsoft.com/office/drawing/2014/main" id="{D53B3F1B-4E9D-4A34-8C67-29C49F1B8F07}"/>
              </a:ext>
            </a:extLst>
          </p:cNvPr>
          <p:cNvSpPr txBox="1">
            <a:spLocks/>
          </p:cNvSpPr>
          <p:nvPr/>
        </p:nvSpPr>
        <p:spPr>
          <a:xfrm>
            <a:off x="162387" y="1617563"/>
            <a:ext cx="5324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600" dirty="0"/>
              <a:t>A basic heart sensor works on the principle of photoplethysmography.</a:t>
            </a:r>
          </a:p>
          <a:p>
            <a:r>
              <a:rPr lang="en-US" sz="1600" dirty="0"/>
              <a:t>Plethysmography is a measurement technique that can be used to measure the volume changes in different parts of the body. </a:t>
            </a:r>
          </a:p>
          <a:p>
            <a:r>
              <a:rPr lang="en-US" sz="1600" dirty="0"/>
              <a:t>A plethysmograph is an instrument for measuring changes in volume within an organ or whole body</a:t>
            </a:r>
          </a:p>
          <a:p>
            <a:r>
              <a:rPr lang="en-US" sz="1600" dirty="0"/>
              <a:t> Two modes :</a:t>
            </a:r>
          </a:p>
          <a:p>
            <a:pPr lvl="1"/>
            <a:r>
              <a:rPr lang="en-US" sz="1400" dirty="0"/>
              <a:t>Transmissive mode - fingers / toes / earlobe</a:t>
            </a:r>
          </a:p>
          <a:p>
            <a:pPr lvl="1"/>
            <a:r>
              <a:rPr lang="en-US" sz="1400" dirty="0"/>
              <a:t>Reflective - forehead / cheek</a:t>
            </a:r>
          </a:p>
          <a:p>
            <a:r>
              <a:rPr lang="en-US" sz="1600" dirty="0"/>
              <a:t>The shorter wavelengths of light are strongly absorbed by melanin, Red and near-IR light passes easily.</a:t>
            </a:r>
          </a:p>
          <a:p>
            <a:r>
              <a:rPr lang="en-US" sz="1600" dirty="0" err="1"/>
              <a:t>Eg</a:t>
            </a:r>
            <a:r>
              <a:rPr lang="en-US" sz="1600" dirty="0"/>
              <a:t>: Oximeter Sensor</a:t>
            </a:r>
          </a:p>
        </p:txBody>
      </p:sp>
      <p:pic>
        <p:nvPicPr>
          <p:cNvPr id="5" name="Picture 4">
            <a:extLst>
              <a:ext uri="{FF2B5EF4-FFF2-40B4-BE49-F238E27FC236}">
                <a16:creationId xmlns:a16="http://schemas.microsoft.com/office/drawing/2014/main" id="{EB710CAF-2C90-4696-9BC4-1C172569AAB5}"/>
              </a:ext>
            </a:extLst>
          </p:cNvPr>
          <p:cNvPicPr>
            <a:picLocks noChangeAspect="1"/>
          </p:cNvPicPr>
          <p:nvPr/>
        </p:nvPicPr>
        <p:blipFill>
          <a:blip r:embed="rId5"/>
          <a:stretch>
            <a:fillRect/>
          </a:stretch>
        </p:blipFill>
        <p:spPr>
          <a:xfrm>
            <a:off x="3645553" y="5483006"/>
            <a:ext cx="1840847" cy="1378475"/>
          </a:xfrm>
          <a:prstGeom prst="rect">
            <a:avLst/>
          </a:prstGeom>
        </p:spPr>
      </p:pic>
    </p:spTree>
    <p:extLst>
      <p:ext uri="{BB962C8B-B14F-4D97-AF65-F5344CB8AC3E}">
        <p14:creationId xmlns:p14="http://schemas.microsoft.com/office/powerpoint/2010/main" val="282010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Oximeter Sensor</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599" y="1547020"/>
            <a:ext cx="6324600"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14" name="Content Placeholder 2">
            <a:extLst>
              <a:ext uri="{FF2B5EF4-FFF2-40B4-BE49-F238E27FC236}">
                <a16:creationId xmlns:a16="http://schemas.microsoft.com/office/drawing/2014/main" id="{D53B3F1B-4E9D-4A34-8C67-29C49F1B8F07}"/>
              </a:ext>
            </a:extLst>
          </p:cNvPr>
          <p:cNvSpPr txBox="1">
            <a:spLocks/>
          </p:cNvSpPr>
          <p:nvPr/>
        </p:nvSpPr>
        <p:spPr>
          <a:xfrm>
            <a:off x="-428522" y="1617563"/>
            <a:ext cx="7667522"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r>
              <a:rPr lang="en-US" sz="1600" dirty="0"/>
              <a:t>Sensor MAX30100</a:t>
            </a:r>
            <a:br>
              <a:rPr lang="en-US" sz="1600" dirty="0"/>
            </a:br>
            <a:endParaRPr lang="en-US" sz="1600" dirty="0"/>
          </a:p>
          <a:p>
            <a:pPr lvl="3"/>
            <a:r>
              <a:rPr lang="en-US" sz="1400" dirty="0"/>
              <a:t>It’s an integrated pulse oximetry and heart-rate monitor sensor solution. </a:t>
            </a:r>
          </a:p>
          <a:p>
            <a:pPr lvl="3"/>
            <a:r>
              <a:rPr lang="en-US" sz="1400" dirty="0"/>
              <a:t>It works on the principle of photoplethysmography.</a:t>
            </a:r>
          </a:p>
          <a:p>
            <a:pPr lvl="3"/>
            <a:r>
              <a:rPr lang="en-US" sz="1400" dirty="0"/>
              <a:t>It combines two LEDs, a photodetector, optimized optics, and low-noise analog signal processing to detect pulse oximetry and heart-rate signals.</a:t>
            </a:r>
          </a:p>
          <a:p>
            <a:pPr lvl="3"/>
            <a:r>
              <a:rPr lang="en-US" sz="1400" dirty="0"/>
              <a:t>But we shouldn’t use this as the sensor height is lower than other components of the circuit.</a:t>
            </a:r>
          </a:p>
          <a:p>
            <a:pPr lvl="3"/>
            <a:endParaRPr lang="en-US" sz="1400" dirty="0"/>
          </a:p>
          <a:p>
            <a:pPr lvl="2"/>
            <a:r>
              <a:rPr lang="en-US" sz="1600" dirty="0"/>
              <a:t>Grove Finger-Clip Heart Rate Sensor</a:t>
            </a:r>
          </a:p>
          <a:p>
            <a:pPr lvl="3"/>
            <a:r>
              <a:rPr lang="en-US" sz="1400" dirty="0"/>
              <a:t>Base has the sensor same as Oximeter sensor and no other components on its base</a:t>
            </a:r>
          </a:p>
          <a:p>
            <a:pPr lvl="3"/>
            <a:r>
              <a:rPr lang="en-US" sz="1400" dirty="0"/>
              <a:t>So can be used easily assuming no size constraints initially</a:t>
            </a:r>
          </a:p>
          <a:p>
            <a:pPr lvl="3"/>
            <a:endParaRPr lang="en-US" sz="1400" dirty="0"/>
          </a:p>
          <a:p>
            <a:pPr lvl="2"/>
            <a:r>
              <a:rPr lang="en-US" sz="1600" dirty="0" err="1">
                <a:solidFill>
                  <a:schemeClr val="tx2">
                    <a:lumMod val="60000"/>
                    <a:lumOff val="40000"/>
                  </a:schemeClr>
                </a:solidFill>
              </a:rPr>
              <a:t>NeuroSky</a:t>
            </a:r>
            <a:r>
              <a:rPr lang="en-US" sz="1600" dirty="0">
                <a:solidFill>
                  <a:schemeClr val="tx2">
                    <a:lumMod val="60000"/>
                    <a:lumOff val="40000"/>
                  </a:schemeClr>
                </a:solidFill>
              </a:rPr>
              <a:t> </a:t>
            </a:r>
            <a:r>
              <a:rPr lang="en-US" sz="1600" dirty="0" err="1">
                <a:solidFill>
                  <a:schemeClr val="tx2">
                    <a:lumMod val="60000"/>
                    <a:lumOff val="40000"/>
                  </a:schemeClr>
                </a:solidFill>
              </a:rPr>
              <a:t>CardioChip</a:t>
            </a:r>
            <a:endParaRPr lang="en-US" sz="1600" dirty="0">
              <a:solidFill>
                <a:schemeClr val="tx2">
                  <a:lumMod val="60000"/>
                  <a:lumOff val="40000"/>
                </a:schemeClr>
              </a:solidFill>
            </a:endParaRPr>
          </a:p>
          <a:p>
            <a:pPr lvl="3"/>
            <a:r>
              <a:rPr lang="en-US" sz="1400" dirty="0">
                <a:solidFill>
                  <a:schemeClr val="tx2">
                    <a:lumMod val="60000"/>
                    <a:lumOff val="40000"/>
                  </a:schemeClr>
                </a:solidFill>
              </a:rPr>
              <a:t>They only share data with large commercials</a:t>
            </a:r>
          </a:p>
          <a:p>
            <a:pPr lvl="3"/>
            <a:r>
              <a:rPr lang="en-US" sz="1400" dirty="0">
                <a:solidFill>
                  <a:schemeClr val="tx2">
                    <a:lumMod val="60000"/>
                    <a:lumOff val="40000"/>
                  </a:schemeClr>
                </a:solidFill>
              </a:rPr>
              <a:t>Very small</a:t>
            </a:r>
          </a:p>
          <a:p>
            <a:pPr lvl="3"/>
            <a:r>
              <a:rPr lang="en-US" sz="1400" dirty="0">
                <a:solidFill>
                  <a:schemeClr val="tx2">
                    <a:lumMod val="60000"/>
                    <a:lumOff val="40000"/>
                  </a:schemeClr>
                </a:solidFill>
              </a:rPr>
              <a:t>No data publicly available </a:t>
            </a:r>
          </a:p>
          <a:p>
            <a:pPr lvl="3"/>
            <a:endParaRPr lang="en-US" sz="1400" dirty="0"/>
          </a:p>
          <a:p>
            <a:pPr lvl="2"/>
            <a:endParaRPr lang="en-US" sz="1600" dirty="0"/>
          </a:p>
          <a:p>
            <a:pPr lvl="2"/>
            <a:endParaRPr lang="en-US" sz="1600" dirty="0"/>
          </a:p>
        </p:txBody>
      </p:sp>
      <p:pic>
        <p:nvPicPr>
          <p:cNvPr id="16388" name="Picture 4" descr="Max30100 Pulse Oximeter Heart-Rate Sensor Module : rhydoLABZ INDIA">
            <a:extLst>
              <a:ext uri="{FF2B5EF4-FFF2-40B4-BE49-F238E27FC236}">
                <a16:creationId xmlns:a16="http://schemas.microsoft.com/office/drawing/2014/main" id="{254E071B-FD15-4D83-8B17-E40CCFC9FE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33" t="26000" r="8850" b="21999"/>
          <a:stretch/>
        </p:blipFill>
        <p:spPr bwMode="auto">
          <a:xfrm>
            <a:off x="7644447" y="1600200"/>
            <a:ext cx="4139247" cy="198575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Grove - Finger-clip Heart Rate Sensor with shell - Seeed Wiki">
            <a:extLst>
              <a:ext uri="{FF2B5EF4-FFF2-40B4-BE49-F238E27FC236}">
                <a16:creationId xmlns:a16="http://schemas.microsoft.com/office/drawing/2014/main" id="{1CC6FD18-1B67-408C-872C-98F8AAFC34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45" r="34888"/>
          <a:stretch/>
        </p:blipFill>
        <p:spPr bwMode="auto">
          <a:xfrm>
            <a:off x="10339388" y="3768328"/>
            <a:ext cx="1547812" cy="3055142"/>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Grove - Finger-clip Heart Rate Sensor - EasyEDA">
            <a:extLst>
              <a:ext uri="{FF2B5EF4-FFF2-40B4-BE49-F238E27FC236}">
                <a16:creationId xmlns:a16="http://schemas.microsoft.com/office/drawing/2014/main" id="{43F42CB6-C9E4-4A94-AE9D-CD05D2C4B1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39" t="18886" r="7415" b="17676"/>
          <a:stretch/>
        </p:blipFill>
        <p:spPr bwMode="auto">
          <a:xfrm>
            <a:off x="7644447" y="5334000"/>
            <a:ext cx="2587306" cy="1489470"/>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enter image description here">
            <a:extLst>
              <a:ext uri="{FF2B5EF4-FFF2-40B4-BE49-F238E27FC236}">
                <a16:creationId xmlns:a16="http://schemas.microsoft.com/office/drawing/2014/main" id="{FCC273EE-731F-4E59-BC11-84091EDE1C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99" t="36286" r="48857" b="31714"/>
          <a:stretch/>
        </p:blipFill>
        <p:spPr bwMode="auto">
          <a:xfrm>
            <a:off x="7619998" y="3768328"/>
            <a:ext cx="2639695" cy="1489471"/>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Grove - Finger-clip Heart Rate Sensor - Seeed Wiki">
            <a:extLst>
              <a:ext uri="{FF2B5EF4-FFF2-40B4-BE49-F238E27FC236}">
                <a16:creationId xmlns:a16="http://schemas.microsoft.com/office/drawing/2014/main" id="{C173AC20-3385-4B7E-8D52-1B7BB1CDB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970" y="4969917"/>
            <a:ext cx="3276660" cy="185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09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Content Placeholder 4">
            <a:extLst>
              <a:ext uri="{FF2B5EF4-FFF2-40B4-BE49-F238E27FC236}">
                <a16:creationId xmlns:a16="http://schemas.microsoft.com/office/drawing/2014/main" id="{A6F9D7E2-B950-47C2-9DF5-2BDE9761BEC6}"/>
              </a:ext>
            </a:extLst>
          </p:cNvPr>
          <p:cNvPicPr>
            <a:picLocks noGrp="1" noChangeAspect="1"/>
          </p:cNvPicPr>
          <p:nvPr>
            <p:ph idx="1"/>
          </p:nvPr>
        </p:nvPicPr>
        <p:blipFill>
          <a:blip r:embed="rId2"/>
          <a:stretch>
            <a:fillRect/>
          </a:stretch>
        </p:blipFill>
        <p:spPr>
          <a:xfrm>
            <a:off x="6032756" y="1600200"/>
            <a:ext cx="5993887" cy="2853792"/>
          </a:xfrm>
        </p:spPr>
      </p:pic>
      <p:pic>
        <p:nvPicPr>
          <p:cNvPr id="9" name="Picture 8">
            <a:extLst>
              <a:ext uri="{FF2B5EF4-FFF2-40B4-BE49-F238E27FC236}">
                <a16:creationId xmlns:a16="http://schemas.microsoft.com/office/drawing/2014/main" id="{D2B37BBF-C523-4D08-A7C2-12639A04969E}"/>
              </a:ext>
            </a:extLst>
          </p:cNvPr>
          <p:cNvPicPr>
            <a:picLocks noChangeAspect="1"/>
          </p:cNvPicPr>
          <p:nvPr/>
        </p:nvPicPr>
        <p:blipFill rotWithShape="1">
          <a:blip r:embed="rId3"/>
          <a:srcRect t="38195"/>
          <a:stretch/>
        </p:blipFill>
        <p:spPr>
          <a:xfrm>
            <a:off x="6032755" y="4709381"/>
            <a:ext cx="5993887" cy="1470817"/>
          </a:xfrm>
          <a:prstGeom prst="rect">
            <a:avLst/>
          </a:prstGeom>
        </p:spPr>
      </p:pic>
      <p:sp>
        <p:nvSpPr>
          <p:cNvPr id="12" name="Content Placeholder 2">
            <a:extLst>
              <a:ext uri="{FF2B5EF4-FFF2-40B4-BE49-F238E27FC236}">
                <a16:creationId xmlns:a16="http://schemas.microsoft.com/office/drawing/2014/main" id="{DC090646-987C-4AED-9316-631CDBFE40FD}"/>
              </a:ext>
            </a:extLst>
          </p:cNvPr>
          <p:cNvSpPr txBox="1">
            <a:spLocks/>
          </p:cNvSpPr>
          <p:nvPr/>
        </p:nvSpPr>
        <p:spPr>
          <a:xfrm>
            <a:off x="162387" y="1617563"/>
            <a:ext cx="5324013" cy="514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600" dirty="0"/>
              <a:t>Figure shows the block diagram that can be implemented on a circuit box as watch.</a:t>
            </a:r>
          </a:p>
          <a:p>
            <a:r>
              <a:rPr lang="en-US" sz="1600" dirty="0"/>
              <a:t>It should contain total of three units:</a:t>
            </a:r>
          </a:p>
          <a:p>
            <a:pPr lvl="1"/>
            <a:r>
              <a:rPr lang="en-US" sz="1400" dirty="0"/>
              <a:t>Battery Unit (Power Source)</a:t>
            </a:r>
          </a:p>
          <a:p>
            <a:pPr lvl="1"/>
            <a:r>
              <a:rPr lang="en-US" sz="1400" dirty="0"/>
              <a:t>Sensing Unit</a:t>
            </a:r>
          </a:p>
          <a:p>
            <a:pPr lvl="1"/>
            <a:r>
              <a:rPr lang="en-US" sz="1400" dirty="0"/>
              <a:t>Wireless Communication Unit</a:t>
            </a:r>
          </a:p>
          <a:p>
            <a:r>
              <a:rPr lang="en-US" sz="1600" dirty="0"/>
              <a:t>Sensing Unit </a:t>
            </a:r>
          </a:p>
          <a:p>
            <a:pPr lvl="1"/>
            <a:r>
              <a:rPr lang="en-US" sz="1400" dirty="0"/>
              <a:t>should capture leads </a:t>
            </a:r>
          </a:p>
          <a:p>
            <a:pPr lvl="1"/>
            <a:r>
              <a:rPr lang="en-US" sz="1400" dirty="0"/>
              <a:t>Monitor heart rate </a:t>
            </a:r>
          </a:p>
          <a:p>
            <a:pPr lvl="1"/>
            <a:r>
              <a:rPr lang="en-US" sz="1400" dirty="0"/>
              <a:t>Process them like passing wave via various electrical circuits like amplifier or band pass filters, and denoising the final output signal</a:t>
            </a:r>
          </a:p>
          <a:p>
            <a:pPr lvl="1"/>
            <a:r>
              <a:rPr lang="en-US" sz="1400" dirty="0"/>
              <a:t>Then Analog signals are converted to digital signals and sent to Wireless Unit</a:t>
            </a:r>
          </a:p>
          <a:p>
            <a:r>
              <a:rPr lang="en-US" sz="1600" dirty="0"/>
              <a:t>Wireless Communication Unit </a:t>
            </a:r>
          </a:p>
          <a:p>
            <a:pPr lvl="1"/>
            <a:r>
              <a:rPr lang="en-US" sz="1400" dirty="0"/>
              <a:t>Output data generated from sensing unit should be transferred to mobile application using the  wireless may be </a:t>
            </a:r>
            <a:r>
              <a:rPr lang="en-US" sz="1400" dirty="0" err="1"/>
              <a:t>wifi</a:t>
            </a:r>
            <a:r>
              <a:rPr lang="en-US" sz="1400" dirty="0"/>
              <a:t>/Bluetooth/internet cloud channels</a:t>
            </a:r>
            <a:r>
              <a:rPr lang="en-US" sz="1600" dirty="0"/>
              <a:t>	</a:t>
            </a:r>
          </a:p>
          <a:p>
            <a:endParaRPr lang="en-US" sz="1600" dirty="0"/>
          </a:p>
        </p:txBody>
      </p:sp>
    </p:spTree>
    <p:extLst>
      <p:ext uri="{BB962C8B-B14F-4D97-AF65-F5344CB8AC3E}">
        <p14:creationId xmlns:p14="http://schemas.microsoft.com/office/powerpoint/2010/main" val="412257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10" name="Picture 9">
            <a:extLst>
              <a:ext uri="{FF2B5EF4-FFF2-40B4-BE49-F238E27FC236}">
                <a16:creationId xmlns:a16="http://schemas.microsoft.com/office/drawing/2014/main" id="{45D57991-8E83-40B5-8715-C79648AD6782}"/>
              </a:ext>
            </a:extLst>
          </p:cNvPr>
          <p:cNvPicPr>
            <a:picLocks noChangeAspect="1"/>
          </p:cNvPicPr>
          <p:nvPr/>
        </p:nvPicPr>
        <p:blipFill rotWithShape="1">
          <a:blip r:embed="rId2"/>
          <a:srcRect t="-4148" b="701"/>
          <a:stretch/>
        </p:blipFill>
        <p:spPr>
          <a:xfrm>
            <a:off x="5971563" y="2133600"/>
            <a:ext cx="5921119" cy="3389527"/>
          </a:xfrm>
          <a:prstGeom prst="rect">
            <a:avLst/>
          </a:prstGeom>
        </p:spPr>
      </p:pic>
      <p:sp>
        <p:nvSpPr>
          <p:cNvPr id="13" name="Content Placeholder 2">
            <a:extLst>
              <a:ext uri="{FF2B5EF4-FFF2-40B4-BE49-F238E27FC236}">
                <a16:creationId xmlns:a16="http://schemas.microsoft.com/office/drawing/2014/main" id="{CE2255A1-415A-4735-8508-1BB324C6FF09}"/>
              </a:ext>
            </a:extLst>
          </p:cNvPr>
          <p:cNvSpPr txBox="1">
            <a:spLocks/>
          </p:cNvSpPr>
          <p:nvPr/>
        </p:nvSpPr>
        <p:spPr>
          <a:xfrm>
            <a:off x="162387" y="1617563"/>
            <a:ext cx="5095413" cy="51412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sz="1600" dirty="0"/>
              <a:t>Output Analog Voltage ECG signals may vary from person to person.</a:t>
            </a:r>
          </a:p>
          <a:p>
            <a:r>
              <a:rPr lang="en-US" sz="1600" dirty="0"/>
              <a:t>The front end of an ECG must be able to deal with extremely weak signals ranging from 0.5 mV to 5.0 mV</a:t>
            </a:r>
          </a:p>
          <a:p>
            <a:r>
              <a:rPr lang="en-US" sz="1600" dirty="0"/>
              <a:t>DC component of up to ±300 mV, resulting from the electrode-skin contact </a:t>
            </a:r>
          </a:p>
          <a:p>
            <a:r>
              <a:rPr lang="en-US" sz="1600" dirty="0"/>
              <a:t>And a common-mode component of up to 1.5 V, resulting from the potential between the electrodes and ground.</a:t>
            </a:r>
          </a:p>
          <a:p>
            <a:r>
              <a:rPr lang="en-US" sz="1600" dirty="0"/>
              <a:t>Useful bandwidth of an ECG signal depends on the application</a:t>
            </a:r>
          </a:p>
          <a:p>
            <a:pPr lvl="1"/>
            <a:r>
              <a:rPr lang="en-US" sz="1400" dirty="0"/>
              <a:t>range from 0.5 Hz to 50 Hz—for a monitoring application in intensive care units</a:t>
            </a:r>
          </a:p>
          <a:p>
            <a:pPr lvl="1"/>
            <a:r>
              <a:rPr lang="en-US" sz="1400" dirty="0" err="1"/>
              <a:t>Uto</a:t>
            </a:r>
            <a:r>
              <a:rPr lang="en-US" sz="1400" dirty="0"/>
              <a:t> 1 kHz for late-potential measurements (pacemaker detection).</a:t>
            </a:r>
          </a:p>
          <a:p>
            <a:r>
              <a:rPr lang="en-US" sz="1600" dirty="0"/>
              <a:t>A standard clinical ECG application has a bandwidth of 0.05 Hz to 100 Hz.</a:t>
            </a:r>
          </a:p>
          <a:p>
            <a:endParaRPr lang="en-US" sz="1600" dirty="0"/>
          </a:p>
        </p:txBody>
      </p:sp>
    </p:spTree>
    <p:extLst>
      <p:ext uri="{BB962C8B-B14F-4D97-AF65-F5344CB8AC3E}">
        <p14:creationId xmlns:p14="http://schemas.microsoft.com/office/powerpoint/2010/main" val="967481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117E317A-1040-4F59-94D2-F8ACC44C8D1B}"/>
              </a:ext>
            </a:extLst>
          </p:cNvPr>
          <p:cNvPicPr>
            <a:picLocks noChangeAspect="1"/>
          </p:cNvPicPr>
          <p:nvPr/>
        </p:nvPicPr>
        <p:blipFill rotWithShape="1">
          <a:blip r:embed="rId2"/>
          <a:srcRect t="14873"/>
          <a:stretch/>
        </p:blipFill>
        <p:spPr>
          <a:xfrm>
            <a:off x="1600200" y="1686451"/>
            <a:ext cx="9372600" cy="4866749"/>
          </a:xfrm>
          <a:prstGeom prst="rect">
            <a:avLst/>
          </a:prstGeom>
        </p:spPr>
      </p:pic>
    </p:spTree>
    <p:extLst>
      <p:ext uri="{BB962C8B-B14F-4D97-AF65-F5344CB8AC3E}">
        <p14:creationId xmlns:p14="http://schemas.microsoft.com/office/powerpoint/2010/main" val="378080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Diagram</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95712"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117E317A-1040-4F59-94D2-F8ACC44C8D1B}"/>
              </a:ext>
            </a:extLst>
          </p:cNvPr>
          <p:cNvPicPr>
            <a:picLocks noChangeAspect="1"/>
          </p:cNvPicPr>
          <p:nvPr/>
        </p:nvPicPr>
        <p:blipFill rotWithShape="1">
          <a:blip r:embed="rId2"/>
          <a:srcRect t="14873"/>
          <a:stretch/>
        </p:blipFill>
        <p:spPr>
          <a:xfrm>
            <a:off x="1600200" y="1762651"/>
            <a:ext cx="9372600" cy="4866749"/>
          </a:xfrm>
          <a:prstGeom prst="rect">
            <a:avLst/>
          </a:prstGeom>
        </p:spPr>
      </p:pic>
      <p:sp>
        <p:nvSpPr>
          <p:cNvPr id="4" name="Rectangle 3">
            <a:extLst>
              <a:ext uri="{FF2B5EF4-FFF2-40B4-BE49-F238E27FC236}">
                <a16:creationId xmlns:a16="http://schemas.microsoft.com/office/drawing/2014/main" id="{31CB53AB-C691-4279-B2E0-162CE96291F4}"/>
              </a:ext>
            </a:extLst>
          </p:cNvPr>
          <p:cNvSpPr/>
          <p:nvPr/>
        </p:nvSpPr>
        <p:spPr>
          <a:xfrm>
            <a:off x="2286000" y="3134250"/>
            <a:ext cx="2819399" cy="17425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3AE389-5FCA-4A35-B262-BAEABE378BA5}"/>
              </a:ext>
            </a:extLst>
          </p:cNvPr>
          <p:cNvSpPr/>
          <p:nvPr/>
        </p:nvSpPr>
        <p:spPr>
          <a:xfrm>
            <a:off x="4267200" y="5029200"/>
            <a:ext cx="35052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3D05DB-EC44-41DE-B057-B96B075499BD}"/>
              </a:ext>
            </a:extLst>
          </p:cNvPr>
          <p:cNvSpPr/>
          <p:nvPr/>
        </p:nvSpPr>
        <p:spPr>
          <a:xfrm>
            <a:off x="5791200" y="1981200"/>
            <a:ext cx="1905000" cy="2743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1AA263-C66E-4E68-BDBA-1CC5C2E127A4}"/>
              </a:ext>
            </a:extLst>
          </p:cNvPr>
          <p:cNvSpPr/>
          <p:nvPr/>
        </p:nvSpPr>
        <p:spPr>
          <a:xfrm>
            <a:off x="7806655" y="2743200"/>
            <a:ext cx="2480345" cy="347083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3C6DFD-773B-4EF2-8558-F1D8AF5BE30B}"/>
              </a:ext>
            </a:extLst>
          </p:cNvPr>
          <p:cNvSpPr/>
          <p:nvPr/>
        </p:nvSpPr>
        <p:spPr>
          <a:xfrm>
            <a:off x="2514600" y="1676400"/>
            <a:ext cx="2819400" cy="13716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19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Diagram</a:t>
            </a:r>
          </a:p>
        </p:txBody>
      </p:sp>
      <p:pic>
        <p:nvPicPr>
          <p:cNvPr id="56" name="Content Placeholder 55">
            <a:extLst>
              <a:ext uri="{FF2B5EF4-FFF2-40B4-BE49-F238E27FC236}">
                <a16:creationId xmlns:a16="http://schemas.microsoft.com/office/drawing/2014/main" id="{F5CAAE51-235F-49D5-9F4C-01C54CB1E528}"/>
              </a:ext>
            </a:extLst>
          </p:cNvPr>
          <p:cNvPicPr>
            <a:picLocks noGrp="1" noChangeAspect="1"/>
          </p:cNvPicPr>
          <p:nvPr>
            <p:ph idx="1"/>
          </p:nvPr>
        </p:nvPicPr>
        <p:blipFill>
          <a:blip r:embed="rId2"/>
          <a:stretch>
            <a:fillRect/>
          </a:stretch>
        </p:blipFill>
        <p:spPr>
          <a:xfrm>
            <a:off x="1219199" y="1752600"/>
            <a:ext cx="9829801" cy="4332044"/>
          </a:xfrm>
        </p:spPr>
      </p:pic>
    </p:spTree>
    <p:extLst>
      <p:ext uri="{BB962C8B-B14F-4D97-AF65-F5344CB8AC3E}">
        <p14:creationId xmlns:p14="http://schemas.microsoft.com/office/powerpoint/2010/main" val="59537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Diagram</a:t>
            </a:r>
          </a:p>
        </p:txBody>
      </p:sp>
      <p:pic>
        <p:nvPicPr>
          <p:cNvPr id="29" name="Picture 2" descr="wiring">
            <a:extLst>
              <a:ext uri="{FF2B5EF4-FFF2-40B4-BE49-F238E27FC236}">
                <a16:creationId xmlns:a16="http://schemas.microsoft.com/office/drawing/2014/main" id="{C69A6B66-432C-49E7-A9F8-D35FDE2BB7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1" y="1783915"/>
            <a:ext cx="9812916" cy="432824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E4D735B-BF77-415F-9291-E5F48BB587D3}"/>
              </a:ext>
            </a:extLst>
          </p:cNvPr>
          <p:cNvSpPr txBox="1"/>
          <p:nvPr/>
        </p:nvSpPr>
        <p:spPr>
          <a:xfrm>
            <a:off x="5791200" y="3581400"/>
            <a:ext cx="963725" cy="307777"/>
          </a:xfrm>
          <a:prstGeom prst="rect">
            <a:avLst/>
          </a:prstGeom>
          <a:noFill/>
        </p:spPr>
        <p:txBody>
          <a:bodyPr wrap="none" rtlCol="0">
            <a:spAutoFit/>
          </a:bodyPr>
          <a:lstStyle/>
          <a:p>
            <a:r>
              <a:rPr lang="en-US" sz="1400" dirty="0">
                <a:solidFill>
                  <a:schemeClr val="bg1"/>
                </a:solidFill>
              </a:rPr>
              <a:t>MCP6004</a:t>
            </a:r>
          </a:p>
        </p:txBody>
      </p:sp>
      <p:sp>
        <p:nvSpPr>
          <p:cNvPr id="31" name="TextBox 30">
            <a:extLst>
              <a:ext uri="{FF2B5EF4-FFF2-40B4-BE49-F238E27FC236}">
                <a16:creationId xmlns:a16="http://schemas.microsoft.com/office/drawing/2014/main" id="{A2B3A4EA-8426-40E2-9473-DF466C7C2129}"/>
              </a:ext>
            </a:extLst>
          </p:cNvPr>
          <p:cNvSpPr txBox="1"/>
          <p:nvPr/>
        </p:nvSpPr>
        <p:spPr>
          <a:xfrm>
            <a:off x="4705160" y="3581400"/>
            <a:ext cx="781240" cy="276999"/>
          </a:xfrm>
          <a:prstGeom prst="rect">
            <a:avLst/>
          </a:prstGeom>
          <a:noFill/>
        </p:spPr>
        <p:txBody>
          <a:bodyPr wrap="none" rtlCol="0">
            <a:spAutoFit/>
          </a:bodyPr>
          <a:lstStyle/>
          <a:p>
            <a:r>
              <a:rPr lang="en-US" sz="1200" dirty="0">
                <a:solidFill>
                  <a:schemeClr val="bg1"/>
                </a:solidFill>
              </a:rPr>
              <a:t>INA128U</a:t>
            </a:r>
          </a:p>
        </p:txBody>
      </p:sp>
      <p:sp>
        <p:nvSpPr>
          <p:cNvPr id="32" name="TextBox 31">
            <a:extLst>
              <a:ext uri="{FF2B5EF4-FFF2-40B4-BE49-F238E27FC236}">
                <a16:creationId xmlns:a16="http://schemas.microsoft.com/office/drawing/2014/main" id="{485EA5F7-C179-4ED6-A52A-AF3EE367C055}"/>
              </a:ext>
            </a:extLst>
          </p:cNvPr>
          <p:cNvSpPr txBox="1"/>
          <p:nvPr/>
        </p:nvSpPr>
        <p:spPr>
          <a:xfrm>
            <a:off x="5486400" y="3883223"/>
            <a:ext cx="1598515" cy="307777"/>
          </a:xfrm>
          <a:prstGeom prst="rect">
            <a:avLst/>
          </a:prstGeom>
          <a:noFill/>
        </p:spPr>
        <p:txBody>
          <a:bodyPr wrap="none" rtlCol="0">
            <a:spAutoFit/>
          </a:bodyPr>
          <a:lstStyle/>
          <a:p>
            <a:r>
              <a:rPr lang="en-US" sz="1400" dirty="0">
                <a:solidFill>
                  <a:schemeClr val="bg1"/>
                </a:solidFill>
              </a:rPr>
              <a:t>  1   2  3 4  5  6   7</a:t>
            </a:r>
          </a:p>
        </p:txBody>
      </p:sp>
      <p:sp>
        <p:nvSpPr>
          <p:cNvPr id="33" name="TextBox 32">
            <a:extLst>
              <a:ext uri="{FF2B5EF4-FFF2-40B4-BE49-F238E27FC236}">
                <a16:creationId xmlns:a16="http://schemas.microsoft.com/office/drawing/2014/main" id="{4613B9B0-2E37-4409-B4F9-132701A073F8}"/>
              </a:ext>
            </a:extLst>
          </p:cNvPr>
          <p:cNvSpPr txBox="1"/>
          <p:nvPr/>
        </p:nvSpPr>
        <p:spPr>
          <a:xfrm>
            <a:off x="5431866" y="3276600"/>
            <a:ext cx="1572866" cy="261610"/>
          </a:xfrm>
          <a:prstGeom prst="rect">
            <a:avLst/>
          </a:prstGeom>
          <a:noFill/>
        </p:spPr>
        <p:txBody>
          <a:bodyPr wrap="none" rtlCol="0">
            <a:spAutoFit/>
          </a:bodyPr>
          <a:lstStyle/>
          <a:p>
            <a:r>
              <a:rPr lang="en-US" sz="1100" dirty="0">
                <a:solidFill>
                  <a:schemeClr val="bg1"/>
                </a:solidFill>
              </a:rPr>
              <a:t>  14 13 12 11 10  9   8</a:t>
            </a:r>
          </a:p>
        </p:txBody>
      </p:sp>
      <p:sp>
        <p:nvSpPr>
          <p:cNvPr id="34" name="TextBox 33">
            <a:extLst>
              <a:ext uri="{FF2B5EF4-FFF2-40B4-BE49-F238E27FC236}">
                <a16:creationId xmlns:a16="http://schemas.microsoft.com/office/drawing/2014/main" id="{52224AA5-6701-46B6-8F0F-BC7A16315572}"/>
              </a:ext>
            </a:extLst>
          </p:cNvPr>
          <p:cNvSpPr txBox="1"/>
          <p:nvPr/>
        </p:nvSpPr>
        <p:spPr>
          <a:xfrm>
            <a:off x="4572000" y="3962400"/>
            <a:ext cx="966931" cy="307777"/>
          </a:xfrm>
          <a:prstGeom prst="rect">
            <a:avLst/>
          </a:prstGeom>
          <a:noFill/>
        </p:spPr>
        <p:txBody>
          <a:bodyPr wrap="none" rtlCol="0">
            <a:spAutoFit/>
          </a:bodyPr>
          <a:lstStyle/>
          <a:p>
            <a:r>
              <a:rPr lang="en-US" sz="1400" dirty="0">
                <a:solidFill>
                  <a:schemeClr val="bg1"/>
                </a:solidFill>
              </a:rPr>
              <a:t>  1   2  3 4</a:t>
            </a:r>
          </a:p>
        </p:txBody>
      </p:sp>
      <p:sp>
        <p:nvSpPr>
          <p:cNvPr id="35" name="TextBox 34">
            <a:extLst>
              <a:ext uri="{FF2B5EF4-FFF2-40B4-BE49-F238E27FC236}">
                <a16:creationId xmlns:a16="http://schemas.microsoft.com/office/drawing/2014/main" id="{600DFF13-9013-4901-A424-2694EA113EE7}"/>
              </a:ext>
            </a:extLst>
          </p:cNvPr>
          <p:cNvSpPr txBox="1"/>
          <p:nvPr/>
        </p:nvSpPr>
        <p:spPr>
          <a:xfrm>
            <a:off x="4724400" y="3273623"/>
            <a:ext cx="742511" cy="307777"/>
          </a:xfrm>
          <a:prstGeom prst="rect">
            <a:avLst/>
          </a:prstGeom>
          <a:noFill/>
        </p:spPr>
        <p:txBody>
          <a:bodyPr wrap="none" rtlCol="0">
            <a:spAutoFit/>
          </a:bodyPr>
          <a:lstStyle/>
          <a:p>
            <a:r>
              <a:rPr lang="en-US" sz="1400" dirty="0">
                <a:solidFill>
                  <a:schemeClr val="bg1"/>
                </a:solidFill>
              </a:rPr>
              <a:t>8 7 6 5</a:t>
            </a:r>
          </a:p>
        </p:txBody>
      </p:sp>
      <p:sp>
        <p:nvSpPr>
          <p:cNvPr id="36" name="TextBox 35">
            <a:extLst>
              <a:ext uri="{FF2B5EF4-FFF2-40B4-BE49-F238E27FC236}">
                <a16:creationId xmlns:a16="http://schemas.microsoft.com/office/drawing/2014/main" id="{2CE4B1C7-46A4-45FA-984C-D0426A8DF61C}"/>
              </a:ext>
            </a:extLst>
          </p:cNvPr>
          <p:cNvSpPr txBox="1"/>
          <p:nvPr/>
        </p:nvSpPr>
        <p:spPr>
          <a:xfrm>
            <a:off x="2895600" y="2511623"/>
            <a:ext cx="405880" cy="307777"/>
          </a:xfrm>
          <a:prstGeom prst="rect">
            <a:avLst/>
          </a:prstGeom>
          <a:noFill/>
        </p:spPr>
        <p:txBody>
          <a:bodyPr wrap="none" rtlCol="0">
            <a:spAutoFit/>
          </a:bodyPr>
          <a:lstStyle/>
          <a:p>
            <a:r>
              <a:rPr lang="en-US" sz="1400" dirty="0">
                <a:solidFill>
                  <a:schemeClr val="bg1"/>
                </a:solidFill>
              </a:rPr>
              <a:t>R2</a:t>
            </a:r>
          </a:p>
        </p:txBody>
      </p:sp>
      <p:sp>
        <p:nvSpPr>
          <p:cNvPr id="37" name="TextBox 36">
            <a:extLst>
              <a:ext uri="{FF2B5EF4-FFF2-40B4-BE49-F238E27FC236}">
                <a16:creationId xmlns:a16="http://schemas.microsoft.com/office/drawing/2014/main" id="{B1675F22-D488-48ED-876F-CC7F1ECCE856}"/>
              </a:ext>
            </a:extLst>
          </p:cNvPr>
          <p:cNvSpPr txBox="1"/>
          <p:nvPr/>
        </p:nvSpPr>
        <p:spPr>
          <a:xfrm>
            <a:off x="8661920" y="2514600"/>
            <a:ext cx="405880" cy="307777"/>
          </a:xfrm>
          <a:prstGeom prst="rect">
            <a:avLst/>
          </a:prstGeom>
          <a:noFill/>
        </p:spPr>
        <p:txBody>
          <a:bodyPr wrap="none" rtlCol="0">
            <a:spAutoFit/>
          </a:bodyPr>
          <a:lstStyle/>
          <a:p>
            <a:r>
              <a:rPr lang="en-US" sz="1400" dirty="0">
                <a:solidFill>
                  <a:schemeClr val="bg1"/>
                </a:solidFill>
              </a:rPr>
              <a:t>R1</a:t>
            </a:r>
          </a:p>
        </p:txBody>
      </p:sp>
      <p:sp>
        <p:nvSpPr>
          <p:cNvPr id="38" name="TextBox 37">
            <a:extLst>
              <a:ext uri="{FF2B5EF4-FFF2-40B4-BE49-F238E27FC236}">
                <a16:creationId xmlns:a16="http://schemas.microsoft.com/office/drawing/2014/main" id="{AF1CA4DC-B036-4ACB-8D61-71694D6A6F88}"/>
              </a:ext>
            </a:extLst>
          </p:cNvPr>
          <p:cNvSpPr txBox="1"/>
          <p:nvPr/>
        </p:nvSpPr>
        <p:spPr>
          <a:xfrm>
            <a:off x="2095701" y="3623845"/>
            <a:ext cx="1250663" cy="307777"/>
          </a:xfrm>
          <a:prstGeom prst="rect">
            <a:avLst/>
          </a:prstGeom>
          <a:noFill/>
        </p:spPr>
        <p:txBody>
          <a:bodyPr wrap="none" rtlCol="0">
            <a:spAutoFit/>
          </a:bodyPr>
          <a:lstStyle/>
          <a:p>
            <a:r>
              <a:rPr lang="en-US" sz="1400" dirty="0">
                <a:solidFill>
                  <a:schemeClr val="bg1"/>
                </a:solidFill>
              </a:rPr>
              <a:t>ELECTRODE 2</a:t>
            </a:r>
          </a:p>
        </p:txBody>
      </p:sp>
      <p:sp>
        <p:nvSpPr>
          <p:cNvPr id="39" name="TextBox 38">
            <a:extLst>
              <a:ext uri="{FF2B5EF4-FFF2-40B4-BE49-F238E27FC236}">
                <a16:creationId xmlns:a16="http://schemas.microsoft.com/office/drawing/2014/main" id="{21040B5B-9976-4613-BB97-6660479D2663}"/>
              </a:ext>
            </a:extLst>
          </p:cNvPr>
          <p:cNvSpPr txBox="1"/>
          <p:nvPr/>
        </p:nvSpPr>
        <p:spPr>
          <a:xfrm>
            <a:off x="9036337" y="3581400"/>
            <a:ext cx="1250663" cy="307777"/>
          </a:xfrm>
          <a:prstGeom prst="rect">
            <a:avLst/>
          </a:prstGeom>
          <a:noFill/>
        </p:spPr>
        <p:txBody>
          <a:bodyPr wrap="none" rtlCol="0">
            <a:spAutoFit/>
          </a:bodyPr>
          <a:lstStyle/>
          <a:p>
            <a:r>
              <a:rPr lang="en-US" sz="1400" dirty="0">
                <a:solidFill>
                  <a:schemeClr val="bg1"/>
                </a:solidFill>
              </a:rPr>
              <a:t>ELECTRODE 1</a:t>
            </a:r>
          </a:p>
        </p:txBody>
      </p:sp>
      <p:sp>
        <p:nvSpPr>
          <p:cNvPr id="40" name="TextBox 39">
            <a:extLst>
              <a:ext uri="{FF2B5EF4-FFF2-40B4-BE49-F238E27FC236}">
                <a16:creationId xmlns:a16="http://schemas.microsoft.com/office/drawing/2014/main" id="{FA15D595-F5FD-4D29-B38F-9A8BCEB147F3}"/>
              </a:ext>
            </a:extLst>
          </p:cNvPr>
          <p:cNvSpPr txBox="1"/>
          <p:nvPr/>
        </p:nvSpPr>
        <p:spPr>
          <a:xfrm>
            <a:off x="4418879" y="2511623"/>
            <a:ext cx="534121" cy="307777"/>
          </a:xfrm>
          <a:prstGeom prst="rect">
            <a:avLst/>
          </a:prstGeom>
          <a:noFill/>
        </p:spPr>
        <p:txBody>
          <a:bodyPr wrap="none" rtlCol="0">
            <a:spAutoFit/>
          </a:bodyPr>
          <a:lstStyle/>
          <a:p>
            <a:r>
              <a:rPr lang="en-US" sz="1400" dirty="0">
                <a:solidFill>
                  <a:schemeClr val="bg1"/>
                </a:solidFill>
              </a:rPr>
              <a:t>GND</a:t>
            </a:r>
          </a:p>
        </p:txBody>
      </p:sp>
      <p:sp>
        <p:nvSpPr>
          <p:cNvPr id="41" name="TextBox 40">
            <a:extLst>
              <a:ext uri="{FF2B5EF4-FFF2-40B4-BE49-F238E27FC236}">
                <a16:creationId xmlns:a16="http://schemas.microsoft.com/office/drawing/2014/main" id="{60EAC959-8953-4610-B515-7485D9E83E89}"/>
              </a:ext>
            </a:extLst>
          </p:cNvPr>
          <p:cNvSpPr txBox="1"/>
          <p:nvPr/>
        </p:nvSpPr>
        <p:spPr>
          <a:xfrm>
            <a:off x="4495800" y="1752600"/>
            <a:ext cx="519694" cy="307777"/>
          </a:xfrm>
          <a:prstGeom prst="rect">
            <a:avLst/>
          </a:prstGeom>
          <a:noFill/>
        </p:spPr>
        <p:txBody>
          <a:bodyPr wrap="none" rtlCol="0">
            <a:spAutoFit/>
          </a:bodyPr>
          <a:lstStyle/>
          <a:p>
            <a:r>
              <a:rPr lang="en-US" sz="1400" dirty="0">
                <a:solidFill>
                  <a:schemeClr val="bg1"/>
                </a:solidFill>
              </a:rPr>
              <a:t>3.3v</a:t>
            </a:r>
          </a:p>
        </p:txBody>
      </p:sp>
      <p:sp>
        <p:nvSpPr>
          <p:cNvPr id="42" name="TextBox 41">
            <a:extLst>
              <a:ext uri="{FF2B5EF4-FFF2-40B4-BE49-F238E27FC236}">
                <a16:creationId xmlns:a16="http://schemas.microsoft.com/office/drawing/2014/main" id="{62721C28-3FF3-4ACA-A159-DE7DB9056455}"/>
              </a:ext>
            </a:extLst>
          </p:cNvPr>
          <p:cNvSpPr txBox="1"/>
          <p:nvPr/>
        </p:nvSpPr>
        <p:spPr>
          <a:xfrm>
            <a:off x="4038600" y="3810000"/>
            <a:ext cx="405880" cy="307777"/>
          </a:xfrm>
          <a:prstGeom prst="rect">
            <a:avLst/>
          </a:prstGeom>
          <a:noFill/>
        </p:spPr>
        <p:txBody>
          <a:bodyPr wrap="none" rtlCol="0">
            <a:spAutoFit/>
          </a:bodyPr>
          <a:lstStyle/>
          <a:p>
            <a:r>
              <a:rPr lang="en-US" sz="1400" dirty="0">
                <a:solidFill>
                  <a:schemeClr val="bg1"/>
                </a:solidFill>
              </a:rPr>
              <a:t>R3</a:t>
            </a:r>
          </a:p>
        </p:txBody>
      </p:sp>
      <p:sp>
        <p:nvSpPr>
          <p:cNvPr id="43" name="TextBox 42">
            <a:extLst>
              <a:ext uri="{FF2B5EF4-FFF2-40B4-BE49-F238E27FC236}">
                <a16:creationId xmlns:a16="http://schemas.microsoft.com/office/drawing/2014/main" id="{95F93EB0-57B6-4D7E-AD8F-5930C51C310B}"/>
              </a:ext>
            </a:extLst>
          </p:cNvPr>
          <p:cNvSpPr txBox="1"/>
          <p:nvPr/>
        </p:nvSpPr>
        <p:spPr>
          <a:xfrm>
            <a:off x="3581400" y="3502223"/>
            <a:ext cx="511679" cy="307777"/>
          </a:xfrm>
          <a:prstGeom prst="rect">
            <a:avLst/>
          </a:prstGeom>
          <a:noFill/>
        </p:spPr>
        <p:txBody>
          <a:bodyPr wrap="none" rtlCol="0">
            <a:spAutoFit/>
          </a:bodyPr>
          <a:lstStyle/>
          <a:p>
            <a:r>
              <a:rPr lang="en-US" sz="1400" dirty="0">
                <a:solidFill>
                  <a:schemeClr val="bg1"/>
                </a:solidFill>
              </a:rPr>
              <a:t>R15</a:t>
            </a:r>
          </a:p>
        </p:txBody>
      </p:sp>
      <p:sp>
        <p:nvSpPr>
          <p:cNvPr id="44" name="TextBox 43">
            <a:extLst>
              <a:ext uri="{FF2B5EF4-FFF2-40B4-BE49-F238E27FC236}">
                <a16:creationId xmlns:a16="http://schemas.microsoft.com/office/drawing/2014/main" id="{022DB5C2-B5BF-48AB-95BC-1189B2267C33}"/>
              </a:ext>
            </a:extLst>
          </p:cNvPr>
          <p:cNvSpPr txBox="1"/>
          <p:nvPr/>
        </p:nvSpPr>
        <p:spPr>
          <a:xfrm>
            <a:off x="4571279" y="4340423"/>
            <a:ext cx="501099" cy="307777"/>
          </a:xfrm>
          <a:prstGeom prst="rect">
            <a:avLst/>
          </a:prstGeom>
          <a:noFill/>
        </p:spPr>
        <p:txBody>
          <a:bodyPr wrap="none" rtlCol="0">
            <a:spAutoFit/>
          </a:bodyPr>
          <a:lstStyle/>
          <a:p>
            <a:r>
              <a:rPr lang="en-US" sz="1400" dirty="0">
                <a:solidFill>
                  <a:schemeClr val="bg1"/>
                </a:solidFill>
              </a:rPr>
              <a:t>R17</a:t>
            </a:r>
          </a:p>
        </p:txBody>
      </p:sp>
      <p:sp>
        <p:nvSpPr>
          <p:cNvPr id="45" name="TextBox 44">
            <a:extLst>
              <a:ext uri="{FF2B5EF4-FFF2-40B4-BE49-F238E27FC236}">
                <a16:creationId xmlns:a16="http://schemas.microsoft.com/office/drawing/2014/main" id="{5B9FED77-3682-426E-8EA0-5B60F27D4E58}"/>
              </a:ext>
            </a:extLst>
          </p:cNvPr>
          <p:cNvSpPr txBox="1"/>
          <p:nvPr/>
        </p:nvSpPr>
        <p:spPr>
          <a:xfrm>
            <a:off x="8228879" y="3502223"/>
            <a:ext cx="511679" cy="307777"/>
          </a:xfrm>
          <a:prstGeom prst="rect">
            <a:avLst/>
          </a:prstGeom>
          <a:noFill/>
        </p:spPr>
        <p:txBody>
          <a:bodyPr wrap="none" rtlCol="0">
            <a:spAutoFit/>
          </a:bodyPr>
          <a:lstStyle/>
          <a:p>
            <a:r>
              <a:rPr lang="en-US" sz="1400" dirty="0">
                <a:solidFill>
                  <a:schemeClr val="bg1"/>
                </a:solidFill>
              </a:rPr>
              <a:t>R14</a:t>
            </a:r>
          </a:p>
        </p:txBody>
      </p:sp>
      <p:sp>
        <p:nvSpPr>
          <p:cNvPr id="46" name="TextBox 45">
            <a:extLst>
              <a:ext uri="{FF2B5EF4-FFF2-40B4-BE49-F238E27FC236}">
                <a16:creationId xmlns:a16="http://schemas.microsoft.com/office/drawing/2014/main" id="{6A2E36D2-279E-46E4-B796-3B55C09813E9}"/>
              </a:ext>
            </a:extLst>
          </p:cNvPr>
          <p:cNvSpPr txBox="1"/>
          <p:nvPr/>
        </p:nvSpPr>
        <p:spPr>
          <a:xfrm>
            <a:off x="7847879" y="4495800"/>
            <a:ext cx="511679" cy="307777"/>
          </a:xfrm>
          <a:prstGeom prst="rect">
            <a:avLst/>
          </a:prstGeom>
          <a:noFill/>
        </p:spPr>
        <p:txBody>
          <a:bodyPr wrap="none" rtlCol="0">
            <a:spAutoFit/>
          </a:bodyPr>
          <a:lstStyle/>
          <a:p>
            <a:r>
              <a:rPr lang="en-US" sz="1400" dirty="0">
                <a:solidFill>
                  <a:schemeClr val="bg1"/>
                </a:solidFill>
              </a:rPr>
              <a:t>R16</a:t>
            </a:r>
          </a:p>
        </p:txBody>
      </p:sp>
      <p:sp>
        <p:nvSpPr>
          <p:cNvPr id="47" name="TextBox 46">
            <a:extLst>
              <a:ext uri="{FF2B5EF4-FFF2-40B4-BE49-F238E27FC236}">
                <a16:creationId xmlns:a16="http://schemas.microsoft.com/office/drawing/2014/main" id="{B9F457B1-171E-4FAD-866C-0BDA464793CC}"/>
              </a:ext>
            </a:extLst>
          </p:cNvPr>
          <p:cNvSpPr txBox="1"/>
          <p:nvPr/>
        </p:nvSpPr>
        <p:spPr>
          <a:xfrm>
            <a:off x="5561879" y="4645223"/>
            <a:ext cx="405880" cy="307777"/>
          </a:xfrm>
          <a:prstGeom prst="rect">
            <a:avLst/>
          </a:prstGeom>
          <a:noFill/>
        </p:spPr>
        <p:txBody>
          <a:bodyPr wrap="none" rtlCol="0">
            <a:spAutoFit/>
          </a:bodyPr>
          <a:lstStyle/>
          <a:p>
            <a:r>
              <a:rPr lang="en-US" sz="1400" dirty="0">
                <a:solidFill>
                  <a:schemeClr val="bg1"/>
                </a:solidFill>
              </a:rPr>
              <a:t>R4</a:t>
            </a:r>
          </a:p>
        </p:txBody>
      </p:sp>
      <p:sp>
        <p:nvSpPr>
          <p:cNvPr id="48" name="TextBox 47">
            <a:extLst>
              <a:ext uri="{FF2B5EF4-FFF2-40B4-BE49-F238E27FC236}">
                <a16:creationId xmlns:a16="http://schemas.microsoft.com/office/drawing/2014/main" id="{94D9872E-615E-4ACC-91FD-527DB8E3EE85}"/>
              </a:ext>
            </a:extLst>
          </p:cNvPr>
          <p:cNvSpPr txBox="1"/>
          <p:nvPr/>
        </p:nvSpPr>
        <p:spPr>
          <a:xfrm>
            <a:off x="5866679" y="5254823"/>
            <a:ext cx="405880" cy="307777"/>
          </a:xfrm>
          <a:prstGeom prst="rect">
            <a:avLst/>
          </a:prstGeom>
          <a:noFill/>
        </p:spPr>
        <p:txBody>
          <a:bodyPr wrap="none" rtlCol="0">
            <a:spAutoFit/>
          </a:bodyPr>
          <a:lstStyle/>
          <a:p>
            <a:r>
              <a:rPr lang="en-US" sz="1400" dirty="0">
                <a:solidFill>
                  <a:schemeClr val="bg1"/>
                </a:solidFill>
              </a:rPr>
              <a:t>R5</a:t>
            </a:r>
          </a:p>
        </p:txBody>
      </p:sp>
      <p:sp>
        <p:nvSpPr>
          <p:cNvPr id="49" name="TextBox 48">
            <a:extLst>
              <a:ext uri="{FF2B5EF4-FFF2-40B4-BE49-F238E27FC236}">
                <a16:creationId xmlns:a16="http://schemas.microsoft.com/office/drawing/2014/main" id="{E7DF4A05-40EC-4591-9F23-E1A485EBC757}"/>
              </a:ext>
            </a:extLst>
          </p:cNvPr>
          <p:cNvSpPr txBox="1"/>
          <p:nvPr/>
        </p:nvSpPr>
        <p:spPr>
          <a:xfrm>
            <a:off x="6628679" y="4114800"/>
            <a:ext cx="511679" cy="307777"/>
          </a:xfrm>
          <a:prstGeom prst="rect">
            <a:avLst/>
          </a:prstGeom>
          <a:noFill/>
        </p:spPr>
        <p:txBody>
          <a:bodyPr wrap="none" rtlCol="0">
            <a:spAutoFit/>
          </a:bodyPr>
          <a:lstStyle/>
          <a:p>
            <a:r>
              <a:rPr lang="en-US" sz="1400" dirty="0">
                <a:solidFill>
                  <a:schemeClr val="bg1"/>
                </a:solidFill>
              </a:rPr>
              <a:t>R11</a:t>
            </a:r>
          </a:p>
        </p:txBody>
      </p:sp>
      <p:sp>
        <p:nvSpPr>
          <p:cNvPr id="50" name="TextBox 49">
            <a:extLst>
              <a:ext uri="{FF2B5EF4-FFF2-40B4-BE49-F238E27FC236}">
                <a16:creationId xmlns:a16="http://schemas.microsoft.com/office/drawing/2014/main" id="{71A35A13-60DB-49EF-A19A-B4681B1D9A4D}"/>
              </a:ext>
            </a:extLst>
          </p:cNvPr>
          <p:cNvSpPr txBox="1"/>
          <p:nvPr/>
        </p:nvSpPr>
        <p:spPr>
          <a:xfrm>
            <a:off x="5942879" y="4264223"/>
            <a:ext cx="405880" cy="307777"/>
          </a:xfrm>
          <a:prstGeom prst="rect">
            <a:avLst/>
          </a:prstGeom>
          <a:noFill/>
        </p:spPr>
        <p:txBody>
          <a:bodyPr wrap="none" rtlCol="0">
            <a:spAutoFit/>
          </a:bodyPr>
          <a:lstStyle/>
          <a:p>
            <a:r>
              <a:rPr lang="en-US" sz="1400" dirty="0">
                <a:solidFill>
                  <a:schemeClr val="bg1"/>
                </a:solidFill>
              </a:rPr>
              <a:t>R6</a:t>
            </a:r>
          </a:p>
        </p:txBody>
      </p:sp>
      <p:sp>
        <p:nvSpPr>
          <p:cNvPr id="51" name="TextBox 50">
            <a:extLst>
              <a:ext uri="{FF2B5EF4-FFF2-40B4-BE49-F238E27FC236}">
                <a16:creationId xmlns:a16="http://schemas.microsoft.com/office/drawing/2014/main" id="{6E81ACB1-892A-48C4-B535-DD74208AD9ED}"/>
              </a:ext>
            </a:extLst>
          </p:cNvPr>
          <p:cNvSpPr txBox="1"/>
          <p:nvPr/>
        </p:nvSpPr>
        <p:spPr>
          <a:xfrm>
            <a:off x="5257079" y="2590800"/>
            <a:ext cx="405880" cy="307777"/>
          </a:xfrm>
          <a:prstGeom prst="rect">
            <a:avLst/>
          </a:prstGeom>
          <a:noFill/>
        </p:spPr>
        <p:txBody>
          <a:bodyPr wrap="none" rtlCol="0">
            <a:spAutoFit/>
          </a:bodyPr>
          <a:lstStyle/>
          <a:p>
            <a:r>
              <a:rPr lang="en-US" sz="1400" dirty="0">
                <a:solidFill>
                  <a:schemeClr val="bg1"/>
                </a:solidFill>
              </a:rPr>
              <a:t>R9</a:t>
            </a:r>
          </a:p>
        </p:txBody>
      </p:sp>
      <p:sp>
        <p:nvSpPr>
          <p:cNvPr id="52" name="TextBox 51">
            <a:extLst>
              <a:ext uri="{FF2B5EF4-FFF2-40B4-BE49-F238E27FC236}">
                <a16:creationId xmlns:a16="http://schemas.microsoft.com/office/drawing/2014/main" id="{0E2914D8-274C-4871-B817-98E05669D8AC}"/>
              </a:ext>
            </a:extLst>
          </p:cNvPr>
          <p:cNvSpPr txBox="1"/>
          <p:nvPr/>
        </p:nvSpPr>
        <p:spPr>
          <a:xfrm>
            <a:off x="5714279" y="2816423"/>
            <a:ext cx="405880" cy="307777"/>
          </a:xfrm>
          <a:prstGeom prst="rect">
            <a:avLst/>
          </a:prstGeom>
          <a:noFill/>
        </p:spPr>
        <p:txBody>
          <a:bodyPr wrap="none" rtlCol="0">
            <a:spAutoFit/>
          </a:bodyPr>
          <a:lstStyle/>
          <a:p>
            <a:r>
              <a:rPr lang="en-US" sz="1400" dirty="0">
                <a:solidFill>
                  <a:schemeClr val="bg1"/>
                </a:solidFill>
              </a:rPr>
              <a:t>R8</a:t>
            </a:r>
          </a:p>
        </p:txBody>
      </p:sp>
      <p:sp>
        <p:nvSpPr>
          <p:cNvPr id="53" name="TextBox 52">
            <a:extLst>
              <a:ext uri="{FF2B5EF4-FFF2-40B4-BE49-F238E27FC236}">
                <a16:creationId xmlns:a16="http://schemas.microsoft.com/office/drawing/2014/main" id="{B47A1DFF-47F4-4DE5-BB08-36F66A317A3B}"/>
              </a:ext>
            </a:extLst>
          </p:cNvPr>
          <p:cNvSpPr txBox="1"/>
          <p:nvPr/>
        </p:nvSpPr>
        <p:spPr>
          <a:xfrm>
            <a:off x="6415250" y="2938790"/>
            <a:ext cx="442750" cy="261610"/>
          </a:xfrm>
          <a:prstGeom prst="rect">
            <a:avLst/>
          </a:prstGeom>
          <a:noFill/>
        </p:spPr>
        <p:txBody>
          <a:bodyPr wrap="none" rtlCol="0">
            <a:spAutoFit/>
          </a:bodyPr>
          <a:lstStyle/>
          <a:p>
            <a:r>
              <a:rPr lang="en-US" sz="1100" dirty="0">
                <a:solidFill>
                  <a:schemeClr val="bg1"/>
                </a:solidFill>
              </a:rPr>
              <a:t>R10</a:t>
            </a:r>
          </a:p>
        </p:txBody>
      </p:sp>
    </p:spTree>
    <p:extLst>
      <p:ext uri="{BB962C8B-B14F-4D97-AF65-F5344CB8AC3E}">
        <p14:creationId xmlns:p14="http://schemas.microsoft.com/office/powerpoint/2010/main" val="2473846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a:xfrm>
            <a:off x="838200" y="1600200"/>
            <a:ext cx="5257800" cy="5029199"/>
          </a:xfrm>
        </p:spPr>
        <p:txBody>
          <a:bodyPr>
            <a:normAutofit lnSpcReduction="10000"/>
          </a:bodyPr>
          <a:lstStyle/>
          <a:p>
            <a:r>
              <a:rPr lang="en-US" dirty="0">
                <a:solidFill>
                  <a:schemeClr val="bg2">
                    <a:lumMod val="50000"/>
                  </a:schemeClr>
                </a:solidFill>
              </a:rPr>
              <a:t>Basic Analysis </a:t>
            </a:r>
          </a:p>
          <a:p>
            <a:pPr lvl="1"/>
            <a:r>
              <a:rPr lang="en-US" dirty="0">
                <a:solidFill>
                  <a:schemeClr val="bg2">
                    <a:lumMod val="50000"/>
                  </a:schemeClr>
                </a:solidFill>
              </a:rPr>
              <a:t>What’s ECG?</a:t>
            </a:r>
            <a:r>
              <a:rPr lang="en-US" baseline="30000" dirty="0">
                <a:solidFill>
                  <a:schemeClr val="bg2">
                    <a:lumMod val="50000"/>
                  </a:schemeClr>
                </a:solidFill>
              </a:rPr>
              <a:t> 1</a:t>
            </a:r>
            <a:endParaRPr lang="en-US" dirty="0">
              <a:solidFill>
                <a:schemeClr val="bg2">
                  <a:lumMod val="50000"/>
                </a:schemeClr>
              </a:solidFill>
            </a:endParaRPr>
          </a:p>
          <a:p>
            <a:pPr lvl="1"/>
            <a:r>
              <a:rPr lang="en-US" dirty="0">
                <a:solidFill>
                  <a:schemeClr val="bg2">
                    <a:lumMod val="50000"/>
                  </a:schemeClr>
                </a:solidFill>
              </a:rPr>
              <a:t>How ECG Signal Look Like?</a:t>
            </a:r>
            <a:r>
              <a:rPr lang="en-US" baseline="30000" dirty="0">
                <a:solidFill>
                  <a:schemeClr val="bg2">
                    <a:lumMod val="50000"/>
                  </a:schemeClr>
                </a:solidFill>
              </a:rPr>
              <a:t> 12</a:t>
            </a:r>
            <a:endParaRPr lang="en-US" dirty="0">
              <a:solidFill>
                <a:schemeClr val="bg2">
                  <a:lumMod val="50000"/>
                </a:schemeClr>
              </a:solidFill>
            </a:endParaRPr>
          </a:p>
          <a:p>
            <a:pPr lvl="1"/>
            <a:r>
              <a:rPr lang="en-US" dirty="0">
                <a:solidFill>
                  <a:schemeClr val="bg2">
                    <a:lumMod val="50000"/>
                  </a:schemeClr>
                </a:solidFill>
              </a:rPr>
              <a:t>Why is it important to measure ECG?</a:t>
            </a:r>
            <a:r>
              <a:rPr lang="en-US" baseline="30000" dirty="0">
                <a:solidFill>
                  <a:schemeClr val="bg2">
                    <a:lumMod val="50000"/>
                  </a:schemeClr>
                </a:solidFill>
              </a:rPr>
              <a:t> 1</a:t>
            </a:r>
            <a:endParaRPr lang="en-US" dirty="0">
              <a:solidFill>
                <a:schemeClr val="bg2">
                  <a:lumMod val="50000"/>
                </a:schemeClr>
              </a:solidFill>
            </a:endParaRPr>
          </a:p>
          <a:p>
            <a:r>
              <a:rPr lang="en-US" dirty="0">
                <a:solidFill>
                  <a:schemeClr val="bg2">
                    <a:lumMod val="50000"/>
                  </a:schemeClr>
                </a:solidFill>
              </a:rPr>
              <a:t>Depth Analysis</a:t>
            </a:r>
          </a:p>
          <a:p>
            <a:pPr lvl="1"/>
            <a:r>
              <a:rPr lang="en-US" dirty="0">
                <a:solidFill>
                  <a:schemeClr val="bg2">
                    <a:lumMod val="50000"/>
                  </a:schemeClr>
                </a:solidFill>
              </a:rPr>
              <a:t>Structure &amp; Functioning of Heart</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Visualizing Electric Pulses in Heart </a:t>
            </a:r>
            <a:r>
              <a:rPr lang="en-US" baseline="30000" dirty="0">
                <a:solidFill>
                  <a:schemeClr val="bg2">
                    <a:lumMod val="50000"/>
                  </a:schemeClr>
                </a:solidFill>
              </a:rPr>
              <a:t>2</a:t>
            </a:r>
          </a:p>
          <a:p>
            <a:pPr lvl="1"/>
            <a:r>
              <a:rPr lang="en-US" dirty="0">
                <a:solidFill>
                  <a:schemeClr val="bg2">
                    <a:lumMod val="50000"/>
                  </a:schemeClr>
                </a:solidFill>
              </a:rPr>
              <a:t>Stages of ECG</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ECG Cycles</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How ECG is done?</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Fluctuations in ECG</a:t>
            </a:r>
            <a:r>
              <a:rPr lang="en-US" baseline="30000" dirty="0">
                <a:solidFill>
                  <a:schemeClr val="bg2">
                    <a:lumMod val="50000"/>
                  </a:schemeClr>
                </a:solidFill>
              </a:rPr>
              <a:t> 2</a:t>
            </a:r>
            <a:endParaRPr lang="en-US" dirty="0">
              <a:solidFill>
                <a:schemeClr val="bg2">
                  <a:lumMod val="50000"/>
                </a:schemeClr>
              </a:solidFill>
            </a:endParaRPr>
          </a:p>
          <a:p>
            <a:pPr lvl="1"/>
            <a:r>
              <a:rPr lang="en-US" dirty="0">
                <a:solidFill>
                  <a:schemeClr val="bg2">
                    <a:lumMod val="50000"/>
                  </a:schemeClr>
                </a:solidFill>
              </a:rPr>
              <a:t>Different Cardiac Disease ECG Analysis</a:t>
            </a:r>
            <a:r>
              <a:rPr lang="en-US" baseline="30000" dirty="0">
                <a:solidFill>
                  <a:schemeClr val="bg2">
                    <a:lumMod val="50000"/>
                  </a:schemeClr>
                </a:solidFill>
              </a:rPr>
              <a:t> 2</a:t>
            </a:r>
          </a:p>
          <a:p>
            <a:pPr lvl="1"/>
            <a:endParaRPr lang="en-US" baseline="30000" dirty="0">
              <a:solidFill>
                <a:schemeClr val="bg2">
                  <a:lumMod val="50000"/>
                </a:schemeClr>
              </a:solidFill>
            </a:endParaRP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285750" indent="-285750">
              <a:buFont typeface="Wingdings" panose="05000000000000000000" pitchFamily="2" charset="2"/>
              <a:buChar char="§"/>
            </a:pPr>
            <a:r>
              <a:rPr lang="en-US" dirty="0">
                <a:solidFill>
                  <a:schemeClr val="bg2">
                    <a:lumMod val="50000"/>
                  </a:schemeClr>
                </a:solidFill>
              </a:rPr>
              <a:t>Market and Device Analysis</a:t>
            </a:r>
          </a:p>
          <a:p>
            <a:pPr marL="514350" lvl="1" indent="-285750">
              <a:buFont typeface="Wingdings" panose="05000000000000000000" pitchFamily="2" charset="2"/>
              <a:buChar char="§"/>
            </a:pPr>
            <a:r>
              <a:rPr lang="en-US" dirty="0">
                <a:solidFill>
                  <a:schemeClr val="bg2">
                    <a:lumMod val="50000"/>
                  </a:schemeClr>
                </a:solidFill>
              </a:rPr>
              <a:t>Devices that can measure ECG </a:t>
            </a:r>
            <a:r>
              <a:rPr lang="en-US" baseline="30000" dirty="0">
                <a:solidFill>
                  <a:schemeClr val="bg2">
                    <a:lumMod val="50000"/>
                  </a:schemeClr>
                </a:solidFill>
              </a:rPr>
              <a:t>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Limitations: Devices that can measure ECG</a:t>
            </a:r>
            <a:r>
              <a:rPr lang="en-US" baseline="30000" dirty="0">
                <a:solidFill>
                  <a:schemeClr val="bg2">
                    <a:lumMod val="50000"/>
                  </a:schemeClr>
                </a:solidFill>
              </a:rPr>
              <a:t> 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Modern Devices that can measure ECG </a:t>
            </a:r>
            <a:r>
              <a:rPr lang="en-US" baseline="30000" dirty="0">
                <a:solidFill>
                  <a:schemeClr val="bg2">
                    <a:lumMod val="50000"/>
                  </a:schemeClr>
                </a:solidFill>
              </a:rPr>
              <a:t>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Working of </a:t>
            </a:r>
            <a:r>
              <a:rPr lang="en-US" dirty="0" err="1">
                <a:solidFill>
                  <a:schemeClr val="bg2">
                    <a:lumMod val="50000"/>
                  </a:schemeClr>
                </a:solidFill>
              </a:rPr>
              <a:t>Mawi</a:t>
            </a:r>
            <a:r>
              <a:rPr lang="en-US" dirty="0">
                <a:solidFill>
                  <a:schemeClr val="bg2">
                    <a:lumMod val="50000"/>
                  </a:schemeClr>
                </a:solidFill>
              </a:rPr>
              <a:t> Band</a:t>
            </a:r>
            <a:r>
              <a:rPr lang="en-US" baseline="30000" dirty="0">
                <a:solidFill>
                  <a:schemeClr val="bg2">
                    <a:lumMod val="50000"/>
                  </a:schemeClr>
                </a:solidFill>
              </a:rPr>
              <a:t> 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DIY available?</a:t>
            </a:r>
            <a:r>
              <a:rPr lang="en-US" baseline="30000" dirty="0">
                <a:solidFill>
                  <a:schemeClr val="bg2">
                    <a:lumMod val="50000"/>
                  </a:schemeClr>
                </a:solidFill>
              </a:rPr>
              <a:t> 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Publications &amp; Library</a:t>
            </a:r>
            <a:r>
              <a:rPr lang="en-US" baseline="30000" dirty="0">
                <a:solidFill>
                  <a:schemeClr val="bg2">
                    <a:lumMod val="50000"/>
                  </a:schemeClr>
                </a:solidFill>
              </a:rPr>
              <a:t> 1</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Statistics &amp; Market Analysis</a:t>
            </a:r>
            <a:r>
              <a:rPr lang="en-US" baseline="30000" dirty="0">
                <a:solidFill>
                  <a:schemeClr val="bg2">
                    <a:lumMod val="50000"/>
                  </a:schemeClr>
                </a:solidFill>
              </a:rPr>
              <a:t> 1</a:t>
            </a:r>
          </a:p>
          <a:p>
            <a:pPr marL="285750" indent="-285750">
              <a:buFont typeface="Wingdings" panose="05000000000000000000" pitchFamily="2" charset="2"/>
              <a:buChar char="§"/>
            </a:pPr>
            <a:r>
              <a:rPr lang="en-US" dirty="0">
                <a:solidFill>
                  <a:schemeClr val="bg2">
                    <a:lumMod val="50000"/>
                  </a:schemeClr>
                </a:solidFill>
              </a:rPr>
              <a:t>Tools Analysis</a:t>
            </a:r>
          </a:p>
          <a:p>
            <a:pPr marL="514350" lvl="1" indent="-285750">
              <a:buFont typeface="Wingdings" panose="05000000000000000000" pitchFamily="2" charset="2"/>
              <a:buChar char="§"/>
            </a:pPr>
            <a:r>
              <a:rPr lang="en-US" dirty="0">
                <a:solidFill>
                  <a:schemeClr val="bg2">
                    <a:lumMod val="50000"/>
                  </a:schemeClr>
                </a:solidFill>
              </a:rPr>
              <a:t>Bio-Sensors</a:t>
            </a:r>
            <a:r>
              <a:rPr lang="en-US" baseline="30000" dirty="0">
                <a:solidFill>
                  <a:schemeClr val="bg2">
                    <a:lumMod val="50000"/>
                  </a:schemeClr>
                </a:solidFill>
              </a:rPr>
              <a:t> 2 ?</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ML/DL &amp; Sample Dataset Explore</a:t>
            </a:r>
            <a:r>
              <a:rPr lang="en-US" baseline="30000" dirty="0">
                <a:solidFill>
                  <a:schemeClr val="bg2">
                    <a:lumMod val="50000"/>
                  </a:schemeClr>
                </a:solidFill>
              </a:rPr>
              <a:t>2</a:t>
            </a:r>
            <a:endParaRPr lang="en-US" dirty="0">
              <a:solidFill>
                <a:schemeClr val="bg2">
                  <a:lumMod val="50000"/>
                </a:schemeClr>
              </a:solidFill>
            </a:endParaRPr>
          </a:p>
          <a:p>
            <a:pPr marL="514350" lvl="1" indent="-285750">
              <a:buFont typeface="Wingdings" panose="05000000000000000000" pitchFamily="2" charset="2"/>
              <a:buChar char="§"/>
            </a:pPr>
            <a:r>
              <a:rPr lang="en-US" dirty="0">
                <a:solidFill>
                  <a:schemeClr val="bg2">
                    <a:lumMod val="50000"/>
                  </a:schemeClr>
                </a:solidFill>
              </a:rPr>
              <a:t>DIY </a:t>
            </a:r>
            <a:r>
              <a:rPr lang="en-US" baseline="30000" dirty="0">
                <a:solidFill>
                  <a:schemeClr val="bg2">
                    <a:lumMod val="50000"/>
                  </a:schemeClr>
                </a:solidFill>
              </a:rPr>
              <a:t>2</a:t>
            </a:r>
            <a:endParaRPr lang="en-US" dirty="0">
              <a:solidFill>
                <a:schemeClr val="bg2">
                  <a:lumMod val="50000"/>
                </a:schemeClr>
              </a:solidFill>
            </a:endParaRPr>
          </a:p>
          <a:p>
            <a:pPr marL="514350" lvl="1" indent="-285750">
              <a:buFont typeface="Wingdings" panose="05000000000000000000" pitchFamily="2" charset="2"/>
              <a:buChar char="§"/>
            </a:pPr>
            <a:r>
              <a:rPr lang="en-US" kern="1200" dirty="0">
                <a:solidFill>
                  <a:schemeClr val="bg2">
                    <a:lumMod val="50000"/>
                  </a:schemeClr>
                </a:solidFill>
                <a:effectLst/>
                <a:ea typeface="+mn-ea"/>
                <a:cs typeface="+mn-cs"/>
              </a:rPr>
              <a:t>Ideation (not sure this will work)</a:t>
            </a:r>
            <a:r>
              <a:rPr lang="en-US" baseline="30000" dirty="0">
                <a:solidFill>
                  <a:schemeClr val="bg2">
                    <a:lumMod val="50000"/>
                  </a:schemeClr>
                </a:solidFill>
              </a:rPr>
              <a:t> 2</a:t>
            </a:r>
            <a:endParaRPr lang="en-US" dirty="0">
              <a:solidFill>
                <a:schemeClr val="bg2">
                  <a:lumMod val="50000"/>
                </a:schemeClr>
              </a:solidFill>
            </a:endParaRPr>
          </a:p>
          <a:p>
            <a:pPr marL="285750" indent="-285750">
              <a:buFont typeface="Wingdings" panose="05000000000000000000" pitchFamily="2" charset="2"/>
              <a:buChar char="§"/>
            </a:pPr>
            <a:r>
              <a:rPr lang="en-US" dirty="0">
                <a:solidFill>
                  <a:schemeClr val="bg2">
                    <a:lumMod val="50000"/>
                  </a:schemeClr>
                </a:solidFill>
              </a:rPr>
              <a:t>What’s for me then?</a:t>
            </a:r>
            <a:r>
              <a:rPr lang="en-US" baseline="30000" dirty="0">
                <a:solidFill>
                  <a:schemeClr val="bg2">
                    <a:lumMod val="50000"/>
                  </a:schemeClr>
                </a:solidFill>
              </a:rPr>
              <a:t> 1</a:t>
            </a:r>
            <a:endParaRPr lang="en-US" dirty="0">
              <a:solidFill>
                <a:schemeClr val="bg2">
                  <a:lumMod val="50000"/>
                </a:schemeClr>
              </a:solidFill>
            </a:endParaRPr>
          </a:p>
          <a:p>
            <a:pPr marL="285750" indent="-285750">
              <a:buFont typeface="Wingdings" panose="05000000000000000000" pitchFamily="2" charset="2"/>
              <a:buChar char="§"/>
            </a:pPr>
            <a:r>
              <a:rPr lang="en-US" dirty="0">
                <a:solidFill>
                  <a:schemeClr val="bg2">
                    <a:lumMod val="50000"/>
                  </a:schemeClr>
                </a:solidFill>
              </a:rPr>
              <a:t>Timeline</a:t>
            </a:r>
            <a:r>
              <a:rPr lang="en-US" baseline="30000" dirty="0">
                <a:solidFill>
                  <a:schemeClr val="bg2">
                    <a:lumMod val="50000"/>
                  </a:schemeClr>
                </a:solidFill>
              </a:rPr>
              <a:t> 12</a:t>
            </a:r>
            <a:endParaRPr lang="en-US" dirty="0">
              <a:solidFill>
                <a:schemeClr val="bg2">
                  <a:lumMod val="50000"/>
                </a:schemeClr>
              </a:solidFill>
            </a:endParaRPr>
          </a:p>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335219" y="6019800"/>
            <a:ext cx="2932981" cy="923330"/>
          </a:xfrm>
          <a:prstGeom prst="rect">
            <a:avLst/>
          </a:prstGeom>
          <a:noFill/>
        </p:spPr>
        <p:txBody>
          <a:bodyPr wrap="square">
            <a:spAutoFit/>
          </a:bodyPr>
          <a:lstStyle/>
          <a:p>
            <a:r>
              <a:rPr lang="en-US" i="1" dirty="0">
                <a:solidFill>
                  <a:schemeClr val="bg2">
                    <a:lumMod val="50000"/>
                  </a:schemeClr>
                </a:solidFill>
              </a:rPr>
              <a:t>                 </a:t>
            </a:r>
            <a:r>
              <a:rPr lang="en-US" i="1" dirty="0">
                <a:solidFill>
                  <a:schemeClr val="bg2">
                    <a:lumMod val="50000"/>
                  </a:schemeClr>
                </a:solidFill>
                <a:hlinkClick r:id="rId2"/>
              </a:rPr>
              <a:t>bit.ly/btp2Aug</a:t>
            </a:r>
            <a:r>
              <a:rPr lang="en-US" i="1" dirty="0"/>
              <a:t> </a:t>
            </a:r>
          </a:p>
          <a:p>
            <a:r>
              <a:rPr lang="en-US" i="1" dirty="0" err="1">
                <a:solidFill>
                  <a:schemeClr val="bg2">
                    <a:lumMod val="50000"/>
                  </a:schemeClr>
                </a:solidFill>
                <a:hlinkClick r:id="rId2"/>
              </a:rPr>
              <a:t>Prev</a:t>
            </a:r>
            <a:r>
              <a:rPr lang="en-US" i="1" dirty="0">
                <a:solidFill>
                  <a:schemeClr val="bg2">
                    <a:lumMod val="50000"/>
                  </a:schemeClr>
                </a:solidFill>
                <a:hlinkClick r:id="rId2"/>
              </a:rPr>
              <a:t> ppt: bit.ly/btp21Aug</a:t>
            </a:r>
            <a:r>
              <a:rPr lang="en-US" i="1" dirty="0"/>
              <a:t> </a:t>
            </a:r>
          </a:p>
          <a:p>
            <a:endParaRPr lang="en-US" i="1" dirty="0"/>
          </a:p>
        </p:txBody>
      </p:sp>
    </p:spTree>
    <p:extLst>
      <p:ext uri="{BB962C8B-B14F-4D97-AF65-F5344CB8AC3E}">
        <p14:creationId xmlns:p14="http://schemas.microsoft.com/office/powerpoint/2010/main" val="225709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Diagram</a:t>
            </a:r>
          </a:p>
        </p:txBody>
      </p:sp>
      <p:sp>
        <p:nvSpPr>
          <p:cNvPr id="8" name="Content Placeholder 7">
            <a:extLst>
              <a:ext uri="{FF2B5EF4-FFF2-40B4-BE49-F238E27FC236}">
                <a16:creationId xmlns:a16="http://schemas.microsoft.com/office/drawing/2014/main" id="{C790AFC6-21B6-4B70-9C32-27C81FD8F166}"/>
              </a:ext>
            </a:extLst>
          </p:cNvPr>
          <p:cNvSpPr>
            <a:spLocks noGrp="1"/>
          </p:cNvSpPr>
          <p:nvPr>
            <p:ph idx="1"/>
          </p:nvPr>
        </p:nvSpPr>
        <p:spPr>
          <a:xfrm>
            <a:off x="115019" y="1626331"/>
            <a:ext cx="5752381" cy="4572001"/>
          </a:xfrm>
        </p:spPr>
        <p:txBody>
          <a:bodyPr>
            <a:normAutofit fontScale="92500" lnSpcReduction="10000"/>
          </a:bodyPr>
          <a:lstStyle/>
          <a:p>
            <a:r>
              <a:rPr lang="en-US" dirty="0"/>
              <a:t>Instrumentation Amplifier</a:t>
            </a:r>
          </a:p>
          <a:p>
            <a:pPr lvl="1"/>
            <a:r>
              <a:rPr lang="en-US" dirty="0"/>
              <a:t>Amplifier is a circuit that has a power gain greater than one. </a:t>
            </a:r>
          </a:p>
          <a:p>
            <a:pPr lvl="1"/>
            <a:r>
              <a:rPr lang="en-US" dirty="0"/>
              <a:t>It can either be a separate piece of equipment or an electrical circuit contained within another device. </a:t>
            </a:r>
          </a:p>
          <a:p>
            <a:pPr lvl="1"/>
            <a:r>
              <a:rPr lang="en-US" dirty="0"/>
              <a:t>Amplification is fundamental to modern electronics, and amplifiers are widely used in almost all electronic equipment.</a:t>
            </a:r>
          </a:p>
          <a:p>
            <a:r>
              <a:rPr lang="en-US" dirty="0"/>
              <a:t>INA128U</a:t>
            </a:r>
          </a:p>
          <a:p>
            <a:pPr lvl="1"/>
            <a:r>
              <a:rPr lang="en-US" dirty="0"/>
              <a:t>Made by Texas Instruments</a:t>
            </a:r>
          </a:p>
          <a:p>
            <a:pPr lvl="1"/>
            <a:r>
              <a:rPr lang="en-US" dirty="0"/>
              <a:t>It’s a low-power, general purpose instrumentation amplifiers offering excellent accuracy. The versatile 3-op amp (8pins) design and small.</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4" name="Picture 3">
            <a:extLst>
              <a:ext uri="{FF2B5EF4-FFF2-40B4-BE49-F238E27FC236}">
                <a16:creationId xmlns:a16="http://schemas.microsoft.com/office/drawing/2014/main" id="{02BBF1B0-E9E2-4D8A-9C27-FD9677C2D45D}"/>
              </a:ext>
            </a:extLst>
          </p:cNvPr>
          <p:cNvPicPr>
            <a:picLocks noChangeAspect="1"/>
          </p:cNvPicPr>
          <p:nvPr/>
        </p:nvPicPr>
        <p:blipFill rotWithShape="1">
          <a:blip r:embed="rId2"/>
          <a:srcRect l="10216" t="15708" r="7912" b="2610"/>
          <a:stretch/>
        </p:blipFill>
        <p:spPr>
          <a:xfrm>
            <a:off x="7594559" y="1547020"/>
            <a:ext cx="3817379" cy="3080367"/>
          </a:xfrm>
          <a:prstGeom prst="rect">
            <a:avLst/>
          </a:prstGeom>
        </p:spPr>
      </p:pic>
      <p:pic>
        <p:nvPicPr>
          <p:cNvPr id="4100" name="Picture 4" descr="Buy INA128 SMD Instrumentation Amplifier Integration SOIC-8 at affordable  prices - Direnc.net®">
            <a:extLst>
              <a:ext uri="{FF2B5EF4-FFF2-40B4-BE49-F238E27FC236}">
                <a16:creationId xmlns:a16="http://schemas.microsoft.com/office/drawing/2014/main" id="{AEC71C78-BA34-429C-B43A-9C40BB226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6" t="20335" r="5556" b="22558"/>
          <a:stretch/>
        </p:blipFill>
        <p:spPr bwMode="auto">
          <a:xfrm>
            <a:off x="8067416" y="4670872"/>
            <a:ext cx="3344522" cy="214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27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Diagram</a:t>
            </a:r>
          </a:p>
        </p:txBody>
      </p:sp>
      <p:sp>
        <p:nvSpPr>
          <p:cNvPr id="9" name="Content Placeholder 8">
            <a:extLst>
              <a:ext uri="{FF2B5EF4-FFF2-40B4-BE49-F238E27FC236}">
                <a16:creationId xmlns:a16="http://schemas.microsoft.com/office/drawing/2014/main" id="{31CC1101-B7BE-4989-9FAB-884584B1777F}"/>
              </a:ext>
            </a:extLst>
          </p:cNvPr>
          <p:cNvSpPr>
            <a:spLocks noGrp="1"/>
          </p:cNvSpPr>
          <p:nvPr>
            <p:ph idx="1"/>
          </p:nvPr>
        </p:nvSpPr>
        <p:spPr>
          <a:xfrm>
            <a:off x="115019" y="1625367"/>
            <a:ext cx="6251526" cy="5232633"/>
          </a:xfrm>
        </p:spPr>
        <p:txBody>
          <a:bodyPr>
            <a:normAutofit lnSpcReduction="10000"/>
          </a:bodyPr>
          <a:lstStyle/>
          <a:p>
            <a:r>
              <a:rPr lang="en-US" sz="1800" dirty="0"/>
              <a:t>Ground Circuit</a:t>
            </a:r>
          </a:p>
          <a:p>
            <a:pPr lvl="1"/>
            <a:r>
              <a:rPr lang="en-US" sz="1600" dirty="0"/>
              <a:t>3.3V as power source</a:t>
            </a:r>
          </a:p>
          <a:p>
            <a:pPr lvl="1"/>
            <a:r>
              <a:rPr lang="en-US" sz="1600" dirty="0"/>
              <a:t>Ground as 0 V</a:t>
            </a:r>
          </a:p>
          <a:p>
            <a:r>
              <a:rPr lang="en-US" sz="1800" dirty="0"/>
              <a:t>Op-Amp</a:t>
            </a:r>
          </a:p>
          <a:p>
            <a:pPr lvl="1"/>
            <a:r>
              <a:rPr lang="en-US" sz="1600" dirty="0"/>
              <a:t>Operational amplifier is DC-coupled high-gain electronic voltage amplifier with a differential input and, usually, a single-ended output. </a:t>
            </a:r>
          </a:p>
          <a:p>
            <a:pPr lvl="1"/>
            <a:r>
              <a:rPr lang="en-US" sz="1600" dirty="0"/>
              <a:t>Op-amps are known for their low power and high bandwidth gain.</a:t>
            </a:r>
          </a:p>
          <a:p>
            <a:pPr lvl="1"/>
            <a:r>
              <a:rPr lang="en-US" sz="1600" dirty="0"/>
              <a:t>Op amps are used widely in electronic devices today, including a vast array of consumer, industrial, and scientific devices.</a:t>
            </a:r>
          </a:p>
          <a:p>
            <a:r>
              <a:rPr lang="en-US" sz="1800" dirty="0"/>
              <a:t>MCP6004</a:t>
            </a:r>
          </a:p>
          <a:p>
            <a:pPr lvl="1"/>
            <a:r>
              <a:rPr lang="en-US" sz="1600" dirty="0"/>
              <a:t>It’s a Quad Op-amp (14-Pin) package. </a:t>
            </a:r>
          </a:p>
          <a:p>
            <a:pPr lvl="1"/>
            <a:r>
              <a:rPr lang="en-US" sz="1600" dirty="0"/>
              <a:t>It’s a quad general purpose op amp offering rail-to-rail input and output over the 1.8 to 6V operating range. </a:t>
            </a:r>
          </a:p>
          <a:p>
            <a:pPr lvl="1"/>
            <a:r>
              <a:rPr lang="en-US" sz="1600" dirty="0"/>
              <a:t>This amplifier has a typical gain–bandwidth product (GBWP) of 1 MHz with current only 100 microamperes.</a:t>
            </a:r>
          </a:p>
          <a:p>
            <a:pPr lvl="1"/>
            <a:r>
              <a:rPr lang="en-US" sz="1600" dirty="0"/>
              <a:t>The MCP6004 is available in 14-lead PDIP, SOIC and TSSOP packages</a:t>
            </a:r>
          </a:p>
          <a:p>
            <a:endParaRPr lang="en-US" sz="18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 name="Picture 4">
            <a:extLst>
              <a:ext uri="{FF2B5EF4-FFF2-40B4-BE49-F238E27FC236}">
                <a16:creationId xmlns:a16="http://schemas.microsoft.com/office/drawing/2014/main" id="{7CDD2993-60F1-4430-9067-95007A7B47C0}"/>
              </a:ext>
            </a:extLst>
          </p:cNvPr>
          <p:cNvPicPr>
            <a:picLocks noChangeAspect="1"/>
          </p:cNvPicPr>
          <p:nvPr/>
        </p:nvPicPr>
        <p:blipFill rotWithShape="1">
          <a:blip r:embed="rId2"/>
          <a:srcRect t="16100" b="17484"/>
          <a:stretch/>
        </p:blipFill>
        <p:spPr>
          <a:xfrm>
            <a:off x="6934200" y="1496915"/>
            <a:ext cx="5105400" cy="2438400"/>
          </a:xfrm>
          <a:prstGeom prst="rect">
            <a:avLst/>
          </a:prstGeom>
        </p:spPr>
      </p:pic>
      <p:pic>
        <p:nvPicPr>
          <p:cNvPr id="8194" name="Picture 2" descr="MCP6004 Op-Amp Pinout, Datasheet, Equivalents &amp;amp; Features">
            <a:extLst>
              <a:ext uri="{FF2B5EF4-FFF2-40B4-BE49-F238E27FC236}">
                <a16:creationId xmlns:a16="http://schemas.microsoft.com/office/drawing/2014/main" id="{15FCCBFC-A730-4F17-ABD1-A4610DED8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034535"/>
            <a:ext cx="4648200" cy="282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13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Diagram</a:t>
            </a:r>
          </a:p>
        </p:txBody>
      </p:sp>
      <p:sp>
        <p:nvSpPr>
          <p:cNvPr id="8" name="Content Placeholder 7">
            <a:extLst>
              <a:ext uri="{FF2B5EF4-FFF2-40B4-BE49-F238E27FC236}">
                <a16:creationId xmlns:a16="http://schemas.microsoft.com/office/drawing/2014/main" id="{3D19C909-CDAB-4383-B526-A3A5C0D85245}"/>
              </a:ext>
            </a:extLst>
          </p:cNvPr>
          <p:cNvSpPr>
            <a:spLocks noGrp="1"/>
          </p:cNvSpPr>
          <p:nvPr>
            <p:ph idx="1"/>
          </p:nvPr>
        </p:nvSpPr>
        <p:spPr>
          <a:xfrm>
            <a:off x="115019" y="1600201"/>
            <a:ext cx="6528033" cy="3505199"/>
          </a:xfrm>
        </p:spPr>
        <p:txBody>
          <a:bodyPr>
            <a:normAutofit fontScale="92500" lnSpcReduction="20000"/>
          </a:bodyPr>
          <a:lstStyle/>
          <a:p>
            <a:r>
              <a:rPr lang="en-US" dirty="0"/>
              <a:t>Band-pass filter </a:t>
            </a:r>
          </a:p>
          <a:p>
            <a:pPr lvl="1"/>
            <a:r>
              <a:rPr lang="en-US" dirty="0"/>
              <a:t>It’s a device that passes frequencies within a certain range and rejects (attenuates) frequencies outside that range</a:t>
            </a:r>
          </a:p>
          <a:p>
            <a:pPr lvl="1"/>
            <a:r>
              <a:rPr lang="en-US" dirty="0"/>
              <a:t>Here range used is 1Hz to 40Hz signals are passed</a:t>
            </a:r>
          </a:p>
          <a:p>
            <a:r>
              <a:rPr lang="en-US" dirty="0"/>
              <a:t>Notch filter </a:t>
            </a:r>
          </a:p>
          <a:p>
            <a:pPr lvl="1"/>
            <a:r>
              <a:rPr lang="en-US" dirty="0"/>
              <a:t>It’s a type of band-stop filter, which is a filter that attenuates frequencies within a specific range while passing all other frequencies unaltered. </a:t>
            </a:r>
          </a:p>
          <a:p>
            <a:pPr lvl="1"/>
            <a:r>
              <a:rPr lang="en-US" dirty="0"/>
              <a:t>Range of frequencies is very narrow. </a:t>
            </a:r>
          </a:p>
          <a:p>
            <a:pPr lvl="1"/>
            <a:r>
              <a:rPr lang="en-US" dirty="0"/>
              <a:t>Range of frequencies that a band-stop filter attenuates is called the stopband.</a:t>
            </a:r>
          </a:p>
          <a:p>
            <a:endParaRPr lang="en-US" dirty="0"/>
          </a:p>
          <a:p>
            <a:endParaRPr lang="en-US" dirty="0"/>
          </a:p>
          <a:p>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4" name="Picture 3">
            <a:extLst>
              <a:ext uri="{FF2B5EF4-FFF2-40B4-BE49-F238E27FC236}">
                <a16:creationId xmlns:a16="http://schemas.microsoft.com/office/drawing/2014/main" id="{623E7023-C6BC-417B-BA12-63811BAD832C}"/>
              </a:ext>
            </a:extLst>
          </p:cNvPr>
          <p:cNvPicPr>
            <a:picLocks noChangeAspect="1"/>
          </p:cNvPicPr>
          <p:nvPr/>
        </p:nvPicPr>
        <p:blipFill>
          <a:blip r:embed="rId2"/>
          <a:stretch>
            <a:fillRect/>
          </a:stretch>
        </p:blipFill>
        <p:spPr>
          <a:xfrm>
            <a:off x="6676239" y="304800"/>
            <a:ext cx="5396548" cy="3200400"/>
          </a:xfrm>
          <a:prstGeom prst="rect">
            <a:avLst/>
          </a:prstGeom>
        </p:spPr>
      </p:pic>
      <p:pic>
        <p:nvPicPr>
          <p:cNvPr id="12" name="Picture 11">
            <a:extLst>
              <a:ext uri="{FF2B5EF4-FFF2-40B4-BE49-F238E27FC236}">
                <a16:creationId xmlns:a16="http://schemas.microsoft.com/office/drawing/2014/main" id="{144CCA3E-08CE-4032-8980-490449006C19}"/>
              </a:ext>
            </a:extLst>
          </p:cNvPr>
          <p:cNvPicPr>
            <a:picLocks noChangeAspect="1"/>
          </p:cNvPicPr>
          <p:nvPr/>
        </p:nvPicPr>
        <p:blipFill>
          <a:blip r:embed="rId3"/>
          <a:stretch>
            <a:fillRect/>
          </a:stretch>
        </p:blipFill>
        <p:spPr>
          <a:xfrm>
            <a:off x="6675394" y="3524722"/>
            <a:ext cx="5396548" cy="3352800"/>
          </a:xfrm>
          <a:prstGeom prst="rect">
            <a:avLst/>
          </a:prstGeom>
        </p:spPr>
      </p:pic>
      <p:pic>
        <p:nvPicPr>
          <p:cNvPr id="13" name="Picture 2" descr="Quality Factor Calculator">
            <a:extLst>
              <a:ext uri="{FF2B5EF4-FFF2-40B4-BE49-F238E27FC236}">
                <a16:creationId xmlns:a16="http://schemas.microsoft.com/office/drawing/2014/main" id="{1C359D11-1C4F-44EB-9501-F03458222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037438"/>
            <a:ext cx="6355398" cy="180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481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Diagram</a:t>
            </a:r>
          </a:p>
        </p:txBody>
      </p:sp>
      <p:sp>
        <p:nvSpPr>
          <p:cNvPr id="3" name="Content Placeholder 2">
            <a:extLst>
              <a:ext uri="{FF2B5EF4-FFF2-40B4-BE49-F238E27FC236}">
                <a16:creationId xmlns:a16="http://schemas.microsoft.com/office/drawing/2014/main" id="{DF3A8BAE-7EB6-49B5-9D4A-449DC4B33C9A}"/>
              </a:ext>
            </a:extLst>
          </p:cNvPr>
          <p:cNvSpPr>
            <a:spLocks noGrp="1"/>
          </p:cNvSpPr>
          <p:nvPr>
            <p:ph idx="1"/>
          </p:nvPr>
        </p:nvSpPr>
        <p:spPr>
          <a:xfrm>
            <a:off x="176359" y="1781095"/>
            <a:ext cx="5462441" cy="4572001"/>
          </a:xfrm>
        </p:spPr>
        <p:txBody>
          <a:bodyPr>
            <a:normAutofit/>
          </a:bodyPr>
          <a:lstStyle/>
          <a:p>
            <a:r>
              <a:rPr lang="en-US" dirty="0"/>
              <a:t>Bypass capacitor</a:t>
            </a:r>
          </a:p>
          <a:p>
            <a:pPr lvl="1"/>
            <a:r>
              <a:rPr lang="en-US" dirty="0"/>
              <a:t>It shorts AC signals to ground, so that any AC noise that may be present on a DC signal is removed, producing cleaner DC signal.</a:t>
            </a:r>
          </a:p>
          <a:p>
            <a:pPr lvl="1"/>
            <a:r>
              <a:rPr lang="en-US" dirty="0"/>
              <a:t>The value of the bypass capacitor should be at least 1/10th of the resistance across the emitter resistance, RE at the lowest frequency intended to be bypassed.</a:t>
            </a:r>
          </a:p>
          <a:p>
            <a:pPr lvl="1"/>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5124" name="Picture 4" descr="DC Power Source for Transistor">
            <a:extLst>
              <a:ext uri="{FF2B5EF4-FFF2-40B4-BE49-F238E27FC236}">
                <a16:creationId xmlns:a16="http://schemas.microsoft.com/office/drawing/2014/main" id="{4B75A1B8-2AB7-4E2A-8E65-CEA3BA098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913" y="1561577"/>
            <a:ext cx="1673087" cy="339142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oisy DC Voltage Signal">
            <a:extLst>
              <a:ext uri="{FF2B5EF4-FFF2-40B4-BE49-F238E27FC236}">
                <a16:creationId xmlns:a16="http://schemas.microsoft.com/office/drawing/2014/main" id="{5A6CE6E9-7D21-4EA9-B5CA-D4EB85C0D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849" y="4953000"/>
            <a:ext cx="4564287" cy="167939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Bypass Capacitor for a Transistor Circuit">
            <a:extLst>
              <a:ext uri="{FF2B5EF4-FFF2-40B4-BE49-F238E27FC236}">
                <a16:creationId xmlns:a16="http://schemas.microsoft.com/office/drawing/2014/main" id="{0D7074EC-C055-40E9-A3B7-2954A58F6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8936" y="1561577"/>
            <a:ext cx="2936664" cy="339142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ow a Bypass Capacitor Works">
            <a:extLst>
              <a:ext uri="{FF2B5EF4-FFF2-40B4-BE49-F238E27FC236}">
                <a16:creationId xmlns:a16="http://schemas.microsoft.com/office/drawing/2014/main" id="{0694F7F9-1900-44C1-837D-FDC20AD2B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9064" y="1736188"/>
            <a:ext cx="1560536" cy="321681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ecoupling Capacitor vs Bypass Capacitor – Working &amp;amp; Applications">
            <a:extLst>
              <a:ext uri="{FF2B5EF4-FFF2-40B4-BE49-F238E27FC236}">
                <a16:creationId xmlns:a16="http://schemas.microsoft.com/office/drawing/2014/main" id="{A6BF6BFF-11E8-45BE-9C70-91B35A13AE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4953000"/>
            <a:ext cx="2025449" cy="167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205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Datacollection</a:t>
            </a:r>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9" name="Content Placeholder 2">
            <a:extLst>
              <a:ext uri="{FF2B5EF4-FFF2-40B4-BE49-F238E27FC236}">
                <a16:creationId xmlns:a16="http://schemas.microsoft.com/office/drawing/2014/main" id="{39E142D2-85C3-4B56-B276-046A07981F06}"/>
              </a:ext>
            </a:extLst>
          </p:cNvPr>
          <p:cNvSpPr txBox="1">
            <a:spLocks/>
          </p:cNvSpPr>
          <p:nvPr/>
        </p:nvSpPr>
        <p:spPr>
          <a:xfrm>
            <a:off x="-76200" y="1524000"/>
            <a:ext cx="12268199" cy="524260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dirty="0"/>
              <a:t>Reference taken from</a:t>
            </a:r>
          </a:p>
          <a:p>
            <a:pPr lvl="1"/>
            <a:r>
              <a:rPr lang="en-US" dirty="0">
                <a:hlinkClick r:id="rId2"/>
              </a:rPr>
              <a:t>AF Classification from a short single lead ECG recording: the </a:t>
            </a:r>
            <a:r>
              <a:rPr lang="en-US" dirty="0" err="1">
                <a:hlinkClick r:id="rId2"/>
              </a:rPr>
              <a:t>PhysioNet</a:t>
            </a:r>
            <a:r>
              <a:rPr lang="en-US" dirty="0">
                <a:hlinkClick r:id="rId2"/>
              </a:rPr>
              <a:t>/Computing in Cardiology Challenge 2017</a:t>
            </a:r>
            <a:endParaRPr lang="en-US" dirty="0"/>
          </a:p>
          <a:p>
            <a:r>
              <a:rPr lang="en-US" dirty="0"/>
              <a:t>Needed Variety</a:t>
            </a:r>
          </a:p>
          <a:p>
            <a:pPr lvl="1"/>
            <a:r>
              <a:rPr lang="en-US" dirty="0"/>
              <a:t>Different Age</a:t>
            </a:r>
          </a:p>
          <a:p>
            <a:pPr lvl="1"/>
            <a:r>
              <a:rPr lang="en-US" dirty="0"/>
              <a:t>Different Time </a:t>
            </a:r>
          </a:p>
          <a:p>
            <a:pPr lvl="1"/>
            <a:r>
              <a:rPr lang="en-US" dirty="0"/>
              <a:t>Different Workouts</a:t>
            </a:r>
          </a:p>
          <a:p>
            <a:pPr lvl="1"/>
            <a:r>
              <a:rPr lang="en-US" dirty="0"/>
              <a:t>Different Temperature	</a:t>
            </a:r>
          </a:p>
          <a:p>
            <a:r>
              <a:rPr lang="en-US" dirty="0"/>
              <a:t>Types of data that can be collected:</a:t>
            </a:r>
          </a:p>
          <a:p>
            <a:pPr lvl="1"/>
            <a:r>
              <a:rPr lang="en-US" dirty="0"/>
              <a:t>Technical Data</a:t>
            </a:r>
          </a:p>
          <a:p>
            <a:pPr lvl="2"/>
            <a:r>
              <a:rPr lang="en-US" dirty="0"/>
              <a:t>Amplitude(in mV) v/s time plot</a:t>
            </a:r>
          </a:p>
          <a:p>
            <a:pPr lvl="2"/>
            <a:r>
              <a:rPr lang="en-US" dirty="0"/>
              <a:t>Heart Rate</a:t>
            </a:r>
          </a:p>
          <a:p>
            <a:pPr lvl="2"/>
            <a:r>
              <a:rPr lang="en-US" dirty="0"/>
              <a:t>Actual </a:t>
            </a:r>
            <a:r>
              <a:rPr lang="en-US" dirty="0" err="1"/>
              <a:t>Afib</a:t>
            </a:r>
            <a:r>
              <a:rPr lang="en-US" dirty="0"/>
              <a:t>, tachycardia, </a:t>
            </a:r>
            <a:r>
              <a:rPr lang="en-US" dirty="0" err="1"/>
              <a:t>etc</a:t>
            </a:r>
            <a:r>
              <a:rPr lang="en-US" dirty="0"/>
              <a:t> data </a:t>
            </a:r>
          </a:p>
          <a:p>
            <a:pPr lvl="1"/>
            <a:r>
              <a:rPr lang="en-US" dirty="0"/>
              <a:t>Age</a:t>
            </a:r>
          </a:p>
          <a:p>
            <a:pPr lvl="1"/>
            <a:r>
              <a:rPr lang="en-US" dirty="0"/>
              <a:t>Gender</a:t>
            </a:r>
          </a:p>
          <a:p>
            <a:pPr lvl="1"/>
            <a:r>
              <a:rPr lang="en-US" dirty="0"/>
              <a:t>Food Habits</a:t>
            </a:r>
          </a:p>
          <a:p>
            <a:pPr lvl="1"/>
            <a:r>
              <a:rPr lang="en-US" dirty="0"/>
              <a:t>Any disease</a:t>
            </a:r>
          </a:p>
          <a:p>
            <a:pPr lvl="1"/>
            <a:r>
              <a:rPr lang="en-US" dirty="0"/>
              <a:t>Mental stress</a:t>
            </a:r>
          </a:p>
          <a:p>
            <a:pPr lvl="1"/>
            <a:endParaRPr lang="en-US" dirty="0"/>
          </a:p>
          <a:p>
            <a:pPr lvl="1"/>
            <a:endParaRPr lang="en-US" dirty="0"/>
          </a:p>
        </p:txBody>
      </p:sp>
      <p:pic>
        <p:nvPicPr>
          <p:cNvPr id="5" name="Picture 4">
            <a:extLst>
              <a:ext uri="{FF2B5EF4-FFF2-40B4-BE49-F238E27FC236}">
                <a16:creationId xmlns:a16="http://schemas.microsoft.com/office/drawing/2014/main" id="{49AA1C02-C848-4893-99E7-2F3C8A97A5DA}"/>
              </a:ext>
            </a:extLst>
          </p:cNvPr>
          <p:cNvPicPr>
            <a:picLocks noChangeAspect="1"/>
          </p:cNvPicPr>
          <p:nvPr/>
        </p:nvPicPr>
        <p:blipFill>
          <a:blip r:embed="rId3"/>
          <a:stretch>
            <a:fillRect/>
          </a:stretch>
        </p:blipFill>
        <p:spPr>
          <a:xfrm>
            <a:off x="5403533" y="2971800"/>
            <a:ext cx="6754911" cy="1726060"/>
          </a:xfrm>
          <a:prstGeom prst="rect">
            <a:avLst/>
          </a:prstGeom>
        </p:spPr>
      </p:pic>
      <p:sp>
        <p:nvSpPr>
          <p:cNvPr id="13" name="TextBox 12">
            <a:extLst>
              <a:ext uri="{FF2B5EF4-FFF2-40B4-BE49-F238E27FC236}">
                <a16:creationId xmlns:a16="http://schemas.microsoft.com/office/drawing/2014/main" id="{58513032-F587-4E2A-97FE-A83173E9C660}"/>
              </a:ext>
            </a:extLst>
          </p:cNvPr>
          <p:cNvSpPr txBox="1"/>
          <p:nvPr/>
        </p:nvSpPr>
        <p:spPr>
          <a:xfrm>
            <a:off x="5715001" y="4873277"/>
            <a:ext cx="6090120" cy="369332"/>
          </a:xfrm>
          <a:prstGeom prst="rect">
            <a:avLst/>
          </a:prstGeom>
          <a:noFill/>
        </p:spPr>
        <p:txBody>
          <a:bodyPr wrap="square">
            <a:spAutoFit/>
          </a:bodyPr>
          <a:lstStyle/>
          <a:p>
            <a:r>
              <a:rPr lang="en-US" dirty="0"/>
              <a:t>Plotted a Sample data taken from </a:t>
            </a:r>
            <a:r>
              <a:rPr lang="en-US" dirty="0" err="1"/>
              <a:t>physionet</a:t>
            </a:r>
            <a:r>
              <a:rPr lang="en-US" dirty="0"/>
              <a:t> cardiology data</a:t>
            </a:r>
          </a:p>
        </p:txBody>
      </p:sp>
    </p:spTree>
    <p:extLst>
      <p:ext uri="{BB962C8B-B14F-4D97-AF65-F5344CB8AC3E}">
        <p14:creationId xmlns:p14="http://schemas.microsoft.com/office/powerpoint/2010/main" val="1092160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Ideation</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pic>
        <p:nvPicPr>
          <p:cNvPr id="6146" name="Picture 2" descr="AliveCor pulls KardiaBand ECG smart band for Apple Watch from sale |  AppleInsider">
            <a:extLst>
              <a:ext uri="{FF2B5EF4-FFF2-40B4-BE49-F238E27FC236}">
                <a16:creationId xmlns:a16="http://schemas.microsoft.com/office/drawing/2014/main" id="{7B69F3FF-32D7-45BA-89BF-50B3BDD03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559" y="4167984"/>
            <a:ext cx="5942201" cy="259079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9E142D2-85C3-4B56-B276-046A07981F06}"/>
              </a:ext>
            </a:extLst>
          </p:cNvPr>
          <p:cNvSpPr txBox="1">
            <a:spLocks/>
          </p:cNvSpPr>
          <p:nvPr/>
        </p:nvSpPr>
        <p:spPr>
          <a:xfrm>
            <a:off x="176359" y="1781095"/>
            <a:ext cx="5809279" cy="457200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r>
              <a:rPr lang="en-US" dirty="0"/>
              <a:t>Stage 1</a:t>
            </a:r>
          </a:p>
          <a:p>
            <a:pPr lvl="1"/>
            <a:r>
              <a:rPr lang="en-US" dirty="0"/>
              <a:t>Can assemble a basic circuit system</a:t>
            </a:r>
          </a:p>
          <a:p>
            <a:pPr lvl="1"/>
            <a:r>
              <a:rPr lang="en-US" dirty="0"/>
              <a:t>Data collection and Tweaking</a:t>
            </a:r>
          </a:p>
          <a:p>
            <a:r>
              <a:rPr lang="en-US" dirty="0"/>
              <a:t>Stage 2</a:t>
            </a:r>
          </a:p>
          <a:p>
            <a:pPr lvl="1"/>
            <a:r>
              <a:rPr lang="en-US" dirty="0"/>
              <a:t>Convert two electrodes into single electrode one pressed over skin</a:t>
            </a:r>
          </a:p>
          <a:p>
            <a:pPr lvl="1"/>
            <a:r>
              <a:rPr lang="en-US" dirty="0"/>
              <a:t>Styling it as watch</a:t>
            </a:r>
          </a:p>
          <a:p>
            <a:r>
              <a:rPr lang="en-US" dirty="0"/>
              <a:t>Stage 3</a:t>
            </a:r>
          </a:p>
          <a:p>
            <a:pPr lvl="1"/>
            <a:r>
              <a:rPr lang="en-US" dirty="0"/>
              <a:t>Data Collection</a:t>
            </a:r>
          </a:p>
          <a:p>
            <a:r>
              <a:rPr lang="en-US" dirty="0"/>
              <a:t>Stage 4</a:t>
            </a:r>
          </a:p>
          <a:p>
            <a:pPr lvl="1"/>
            <a:r>
              <a:rPr lang="en-US" dirty="0"/>
              <a:t>Develop a mobile application (preferably Blynk)</a:t>
            </a:r>
          </a:p>
          <a:p>
            <a:r>
              <a:rPr lang="en-US" dirty="0"/>
              <a:t>Stage 5</a:t>
            </a:r>
          </a:p>
          <a:p>
            <a:pPr lvl="1"/>
            <a:r>
              <a:rPr lang="en-US" dirty="0"/>
              <a:t>Develop ML model</a:t>
            </a:r>
          </a:p>
          <a:p>
            <a:pPr lvl="1"/>
            <a:endParaRPr lang="en-US" dirty="0"/>
          </a:p>
        </p:txBody>
      </p:sp>
      <p:pic>
        <p:nvPicPr>
          <p:cNvPr id="12" name="Picture 2" descr="wiring">
            <a:extLst>
              <a:ext uri="{FF2B5EF4-FFF2-40B4-BE49-F238E27FC236}">
                <a16:creationId xmlns:a16="http://schemas.microsoft.com/office/drawing/2014/main" id="{3F47EA41-351F-4752-A470-7AA81A7DFD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31560" y="1524000"/>
            <a:ext cx="5942202" cy="262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2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11" name="Content Placeholder 2">
            <a:extLst>
              <a:ext uri="{FF2B5EF4-FFF2-40B4-BE49-F238E27FC236}">
                <a16:creationId xmlns:a16="http://schemas.microsoft.com/office/drawing/2014/main" id="{DE4365FD-C4B0-47C4-B680-8FC671865404}"/>
              </a:ext>
            </a:extLst>
          </p:cNvPr>
          <p:cNvSpPr txBox="1">
            <a:spLocks/>
          </p:cNvSpPr>
          <p:nvPr/>
        </p:nvSpPr>
        <p:spPr>
          <a:xfrm>
            <a:off x="-228600" y="1547020"/>
            <a:ext cx="6671345" cy="5463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2"/>
            <a:endParaRPr lang="en-US" sz="1500" dirty="0"/>
          </a:p>
        </p:txBody>
      </p:sp>
      <p:sp>
        <p:nvSpPr>
          <p:cNvPr id="9" name="Content Placeholder 2">
            <a:extLst>
              <a:ext uri="{FF2B5EF4-FFF2-40B4-BE49-F238E27FC236}">
                <a16:creationId xmlns:a16="http://schemas.microsoft.com/office/drawing/2014/main" id="{39E142D2-85C3-4B56-B276-046A07981F06}"/>
              </a:ext>
            </a:extLst>
          </p:cNvPr>
          <p:cNvSpPr txBox="1">
            <a:spLocks/>
          </p:cNvSpPr>
          <p:nvPr/>
        </p:nvSpPr>
        <p:spPr>
          <a:xfrm>
            <a:off x="-20972" y="1599501"/>
            <a:ext cx="12060572" cy="49536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lvl="1"/>
            <a:r>
              <a:rPr lang="en-US" dirty="0">
                <a:hlinkClick r:id="rId2"/>
              </a:rPr>
              <a:t>Accessing the ECG Data of the Apple Watch and Accomplishing Interoperability Through FHIR (researchgate.net)</a:t>
            </a:r>
            <a:endParaRPr lang="en-US" dirty="0"/>
          </a:p>
          <a:p>
            <a:pPr lvl="1"/>
            <a:r>
              <a:rPr lang="en-US" dirty="0">
                <a:hlinkClick r:id="rId3"/>
              </a:rPr>
              <a:t>Taking an ECG with the ECG app on Apple Watch Series 4, Series 5, or Series 6 - Apple Support (IN)</a:t>
            </a:r>
            <a:endParaRPr lang="en-US" dirty="0">
              <a:hlinkClick r:id="rId4"/>
            </a:endParaRPr>
          </a:p>
          <a:p>
            <a:pPr lvl="1"/>
            <a:r>
              <a:rPr lang="en-US" dirty="0">
                <a:hlinkClick r:id="rId4"/>
              </a:rPr>
              <a:t>CSE 466 Lab 7: Analog Front End for an Electrocardiograph (washington.edu)</a:t>
            </a:r>
            <a:endParaRPr lang="en-US" dirty="0"/>
          </a:p>
          <a:p>
            <a:pPr lvl="1"/>
            <a:r>
              <a:rPr lang="en-US" dirty="0">
                <a:hlinkClick r:id="rId5"/>
              </a:rPr>
              <a:t>CSE466 lectures (washington.edu)</a:t>
            </a:r>
            <a:endParaRPr lang="en-US" dirty="0"/>
          </a:p>
          <a:p>
            <a:pPr lvl="1"/>
            <a:r>
              <a:rPr lang="en-US" dirty="0">
                <a:hlinkClick r:id="rId6"/>
              </a:rPr>
              <a:t>True Unipolar ECG Machine for Wilson Central Terminal Measurements (researchgate.net)</a:t>
            </a:r>
            <a:endParaRPr lang="en-US" dirty="0"/>
          </a:p>
          <a:p>
            <a:pPr lvl="1"/>
            <a:r>
              <a:rPr lang="en-US" dirty="0">
                <a:hlinkClick r:id="rId7"/>
              </a:rPr>
              <a:t>A Novel Wearable Device for Continuous Ambulatory ECG Recording: Proof of Concept and Assessment of Signal Quality (nih.gov)</a:t>
            </a:r>
            <a:endParaRPr lang="en-US" dirty="0"/>
          </a:p>
          <a:p>
            <a:pPr lvl="1"/>
            <a:r>
              <a:rPr lang="en-US" dirty="0">
                <a:hlinkClick r:id="rId8"/>
              </a:rPr>
              <a:t>Electronics | Free Full-Text | Advances of ECG Sensors from Hardware, Software and Format Interoperability Perspectives (mdpi.com)</a:t>
            </a:r>
            <a:endParaRPr lang="en-US" dirty="0"/>
          </a:p>
          <a:p>
            <a:pPr lvl="1"/>
            <a:r>
              <a:rPr lang="en-US" dirty="0">
                <a:hlinkClick r:id="rId9"/>
              </a:rPr>
              <a:t>Comparison of Baseline Wander Removal Techniques considering the Preservation of ST Changes in the Ischemic ECG: A Simulation Study (hindawi.com)</a:t>
            </a:r>
            <a:endParaRPr lang="en-US" dirty="0"/>
          </a:p>
          <a:p>
            <a:pPr lvl="1"/>
            <a:r>
              <a:rPr lang="en-US" dirty="0">
                <a:hlinkClick r:id="rId10"/>
              </a:rPr>
              <a:t>Passive Detection of Atrial Fibrillation Using a Commercially Available Smartwatch | Atrial Fibrillation | JAMA Cardiology | JAMA Network</a:t>
            </a:r>
            <a:endParaRPr lang="en-US" dirty="0"/>
          </a:p>
          <a:p>
            <a:pPr lvl="1"/>
            <a:r>
              <a:rPr lang="en-US" dirty="0">
                <a:hlinkClick r:id="rId9"/>
              </a:rPr>
              <a:t>Comparison of Baseline Wander Removal Techniques considering the Preservation of ST Changes in the Ischemic ECG: A Simulation Study (hindawi.com)</a:t>
            </a:r>
            <a:endParaRPr lang="en-US" dirty="0"/>
          </a:p>
        </p:txBody>
      </p:sp>
    </p:spTree>
    <p:extLst>
      <p:ext uri="{BB962C8B-B14F-4D97-AF65-F5344CB8AC3E}">
        <p14:creationId xmlns:p14="http://schemas.microsoft.com/office/powerpoint/2010/main" val="340181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sp>
        <p:nvSpPr>
          <p:cNvPr id="3" name="Content Placeholder 2"/>
          <p:cNvSpPr>
            <a:spLocks noGrp="1"/>
          </p:cNvSpPr>
          <p:nvPr>
            <p:ph sz="half" idx="1"/>
          </p:nvPr>
        </p:nvSpPr>
        <p:spPr>
          <a:xfrm>
            <a:off x="228600" y="1752601"/>
            <a:ext cx="5715000" cy="4641908"/>
          </a:xfrm>
        </p:spPr>
        <p:txBody>
          <a:bodyPr/>
          <a:lstStyle/>
          <a:p>
            <a:r>
              <a:rPr lang="en-US" dirty="0"/>
              <a:t>Points taken under consideration to create timeline</a:t>
            </a:r>
          </a:p>
          <a:p>
            <a:pPr lvl="1"/>
            <a:r>
              <a:rPr lang="en-US" dirty="0"/>
              <a:t>Total of 4months for BTP </a:t>
            </a:r>
          </a:p>
          <a:p>
            <a:pPr lvl="1"/>
            <a:r>
              <a:rPr lang="en-US" dirty="0"/>
              <a:t>15 days interval so 8 reviewal meets</a:t>
            </a:r>
          </a:p>
          <a:p>
            <a:r>
              <a:rPr lang="en-US" dirty="0"/>
              <a:t>Resolution		</a:t>
            </a:r>
          </a:p>
          <a:p>
            <a:pPr lvl="1"/>
            <a:r>
              <a:rPr lang="en-US" dirty="0"/>
              <a:t>Hardware sensors</a:t>
            </a:r>
          </a:p>
          <a:p>
            <a:pPr lvl="1"/>
            <a:r>
              <a:rPr lang="en-US" dirty="0"/>
              <a:t>ML parameters </a:t>
            </a:r>
          </a:p>
          <a:p>
            <a:pPr lvl="1"/>
            <a:r>
              <a:rPr lang="en-US" dirty="0"/>
              <a:t>Datasets</a:t>
            </a:r>
          </a:p>
          <a:p>
            <a:pPr lvl="1"/>
            <a:endParaRPr lang="en-US" dirty="0"/>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2894069750"/>
              </p:ext>
            </p:extLst>
          </p:nvPr>
        </p:nvGraphicFramePr>
        <p:xfrm>
          <a:off x="6324600" y="1825625"/>
          <a:ext cx="5638800" cy="4575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33400"/>
            <a:ext cx="7772400" cy="3177380"/>
          </a:xfrm>
        </p:spPr>
        <p:txBody>
          <a:bodyPr/>
          <a:lstStyle/>
          <a:p>
            <a:pPr algn="ctr"/>
            <a:r>
              <a:rPr lang="en-US" dirty="0"/>
              <a:t>Thank You!</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6170-2E73-4CC7-A152-585125B6E114}"/>
              </a:ext>
            </a:extLst>
          </p:cNvPr>
          <p:cNvSpPr>
            <a:spLocks noGrp="1"/>
          </p:cNvSpPr>
          <p:nvPr>
            <p:ph type="title"/>
          </p:nvPr>
        </p:nvSpPr>
        <p:spPr>
          <a:xfrm>
            <a:off x="1905000" y="609600"/>
            <a:ext cx="7772400" cy="3177380"/>
          </a:xfrm>
        </p:spPr>
        <p:txBody>
          <a:bodyPr>
            <a:normAutofit/>
          </a:bodyPr>
          <a:lstStyle/>
          <a:p>
            <a:r>
              <a:rPr lang="en-US" sz="1700" dirty="0"/>
              <a:t>Liquid used in ECG</a:t>
            </a:r>
            <a:br>
              <a:rPr lang="en-US" sz="1700" dirty="0"/>
            </a:br>
            <a:r>
              <a:rPr lang="en-US" sz="1700" dirty="0"/>
              <a:t>Slight changes in ECG</a:t>
            </a:r>
            <a:br>
              <a:rPr lang="en-US" sz="1700" dirty="0"/>
            </a:br>
            <a:r>
              <a:rPr lang="en-US" sz="1700" dirty="0"/>
              <a:t>Actually How &amp; Why we are getting this graph?</a:t>
            </a:r>
            <a:br>
              <a:rPr lang="en-US" sz="1700" dirty="0"/>
            </a:br>
            <a:r>
              <a:rPr lang="en-US" sz="1700" dirty="0"/>
              <a:t>Verification FDI approval?</a:t>
            </a:r>
            <a:br>
              <a:rPr lang="en-US" sz="1700" dirty="0"/>
            </a:br>
            <a:br>
              <a:rPr lang="en-US" sz="1700" dirty="0"/>
            </a:br>
            <a:r>
              <a:rPr lang="en-US" sz="1700" dirty="0" err="1"/>
              <a:t>Theranos</a:t>
            </a:r>
            <a:r>
              <a:rPr lang="en-US" sz="1700" dirty="0"/>
              <a:t> </a:t>
            </a:r>
            <a:br>
              <a:rPr lang="en-US" sz="1700" dirty="0"/>
            </a:br>
            <a:br>
              <a:rPr lang="en-US" sz="1700" dirty="0"/>
            </a:br>
            <a:r>
              <a:rPr lang="en-US" sz="1700" dirty="0"/>
              <a:t>Technical objection?</a:t>
            </a:r>
            <a:br>
              <a:rPr lang="en-US" sz="1700" dirty="0"/>
            </a:br>
            <a:r>
              <a:rPr lang="en-US" sz="1700" dirty="0"/>
              <a:t>Sensor?</a:t>
            </a:r>
            <a:br>
              <a:rPr lang="en-US" sz="1700" dirty="0"/>
            </a:br>
            <a:br>
              <a:rPr lang="en-US" sz="1700" dirty="0"/>
            </a:br>
            <a:br>
              <a:rPr lang="en-US" sz="1700" dirty="0"/>
            </a:br>
            <a:endParaRPr lang="en-US" sz="1700" dirty="0"/>
          </a:p>
        </p:txBody>
      </p:sp>
      <p:sp>
        <p:nvSpPr>
          <p:cNvPr id="3" name="Text Placeholder 2">
            <a:extLst>
              <a:ext uri="{FF2B5EF4-FFF2-40B4-BE49-F238E27FC236}">
                <a16:creationId xmlns:a16="http://schemas.microsoft.com/office/drawing/2014/main" id="{15C1665E-21BD-4679-A063-41E288A750E8}"/>
              </a:ext>
            </a:extLst>
          </p:cNvPr>
          <p:cNvSpPr>
            <a:spLocks noGrp="1"/>
          </p:cNvSpPr>
          <p:nvPr>
            <p:ph type="body" idx="1"/>
          </p:nvPr>
        </p:nvSpPr>
        <p:spPr>
          <a:xfrm>
            <a:off x="1066800" y="762000"/>
            <a:ext cx="7772400" cy="685800"/>
          </a:xfrm>
        </p:spPr>
        <p:txBody>
          <a:bodyPr>
            <a:normAutofit/>
          </a:bodyPr>
          <a:lstStyle/>
          <a:p>
            <a:r>
              <a:rPr lang="en-US" sz="3200" dirty="0"/>
              <a:t>POINTS TO CORRECT 2</a:t>
            </a:r>
            <a:r>
              <a:rPr lang="en-US" sz="3200" baseline="30000" dirty="0"/>
              <a:t>nd</a:t>
            </a:r>
            <a:r>
              <a:rPr lang="en-US" sz="3200" dirty="0"/>
              <a:t> AUG</a:t>
            </a:r>
          </a:p>
        </p:txBody>
      </p:sp>
      <p:sp>
        <p:nvSpPr>
          <p:cNvPr id="4" name="Title 1">
            <a:extLst>
              <a:ext uri="{FF2B5EF4-FFF2-40B4-BE49-F238E27FC236}">
                <a16:creationId xmlns:a16="http://schemas.microsoft.com/office/drawing/2014/main" id="{BF82125B-5906-4FFC-87F7-16E744B6D423}"/>
              </a:ext>
            </a:extLst>
          </p:cNvPr>
          <p:cNvSpPr txBox="1">
            <a:spLocks/>
          </p:cNvSpPr>
          <p:nvPr/>
        </p:nvSpPr>
        <p:spPr>
          <a:xfrm>
            <a:off x="1600200" y="3071020"/>
            <a:ext cx="7772400" cy="317738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5400" kern="1200">
                <a:solidFill>
                  <a:schemeClr val="bg1"/>
                </a:solidFill>
                <a:latin typeface="+mj-lt"/>
                <a:ea typeface="+mj-ea"/>
                <a:cs typeface="+mj-cs"/>
              </a:defRPr>
            </a:lvl1pPr>
          </a:lstStyle>
          <a:p>
            <a:endParaRPr lang="en-US" sz="1700" dirty="0"/>
          </a:p>
        </p:txBody>
      </p:sp>
      <p:sp>
        <p:nvSpPr>
          <p:cNvPr id="5" name="Text Placeholder 2">
            <a:extLst>
              <a:ext uri="{FF2B5EF4-FFF2-40B4-BE49-F238E27FC236}">
                <a16:creationId xmlns:a16="http://schemas.microsoft.com/office/drawing/2014/main" id="{F13A23FD-6E14-4FAA-9649-F19174C68486}"/>
              </a:ext>
            </a:extLst>
          </p:cNvPr>
          <p:cNvSpPr txBox="1">
            <a:spLocks/>
          </p:cNvSpPr>
          <p:nvPr/>
        </p:nvSpPr>
        <p:spPr>
          <a:xfrm>
            <a:off x="762000" y="3223420"/>
            <a:ext cx="7772400"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SzPct val="100000"/>
              <a:buFont typeface="Arial" pitchFamily="34" charset="0"/>
              <a:buNone/>
              <a:defRPr sz="2000" kern="1200" cap="all" baseline="0">
                <a:solidFill>
                  <a:schemeClr val="bg1"/>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9pPr>
          </a:lstStyle>
          <a:p>
            <a:r>
              <a:rPr lang="en-US" sz="3200" dirty="0"/>
              <a:t>POINTS TO CORRECT 21</a:t>
            </a:r>
            <a:r>
              <a:rPr lang="en-US" sz="3200" baseline="30000" dirty="0"/>
              <a:t>ST </a:t>
            </a:r>
            <a:r>
              <a:rPr lang="en-US" sz="3200" dirty="0"/>
              <a:t>AUG</a:t>
            </a:r>
          </a:p>
        </p:txBody>
      </p:sp>
      <p:sp>
        <p:nvSpPr>
          <p:cNvPr id="7" name="TextBox 6">
            <a:extLst>
              <a:ext uri="{FF2B5EF4-FFF2-40B4-BE49-F238E27FC236}">
                <a16:creationId xmlns:a16="http://schemas.microsoft.com/office/drawing/2014/main" id="{F0AFD387-8B2C-409E-B132-D5E11DEA20EF}"/>
              </a:ext>
            </a:extLst>
          </p:cNvPr>
          <p:cNvSpPr txBox="1"/>
          <p:nvPr/>
        </p:nvSpPr>
        <p:spPr>
          <a:xfrm>
            <a:off x="1752600" y="3657600"/>
            <a:ext cx="6094602" cy="923330"/>
          </a:xfrm>
          <a:prstGeom prst="rect">
            <a:avLst/>
          </a:prstGeom>
          <a:noFill/>
        </p:spPr>
        <p:txBody>
          <a:bodyPr wrap="square">
            <a:spAutoFit/>
          </a:bodyPr>
          <a:lstStyle/>
          <a:p>
            <a:r>
              <a:rPr lang="en-US" sz="1800" dirty="0"/>
              <a:t>2 pages</a:t>
            </a:r>
          </a:p>
          <a:p>
            <a:br>
              <a:rPr lang="en-US" sz="1800" dirty="0"/>
            </a:br>
            <a:endParaRPr lang="en-US" dirty="0"/>
          </a:p>
        </p:txBody>
      </p:sp>
    </p:spTree>
    <p:extLst>
      <p:ext uri="{BB962C8B-B14F-4D97-AF65-F5344CB8AC3E}">
        <p14:creationId xmlns:p14="http://schemas.microsoft.com/office/powerpoint/2010/main" val="260799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a:xfrm>
            <a:off x="457200" y="1676401"/>
            <a:ext cx="4724400" cy="5029199"/>
          </a:xfrm>
        </p:spPr>
        <p:txBody>
          <a:bodyPr>
            <a:noAutofit/>
          </a:bodyPr>
          <a:lstStyle/>
          <a:p>
            <a:r>
              <a:rPr lang="en-US" sz="1800" dirty="0"/>
              <a:t>Summary</a:t>
            </a:r>
          </a:p>
          <a:p>
            <a:r>
              <a:rPr lang="en-US" sz="1800" dirty="0"/>
              <a:t>Case Study</a:t>
            </a:r>
          </a:p>
          <a:p>
            <a:pPr lvl="1"/>
            <a:r>
              <a:rPr lang="en-US" sz="1800" dirty="0"/>
              <a:t>Apple’s ECG Watch</a:t>
            </a:r>
          </a:p>
          <a:p>
            <a:pPr lvl="1"/>
            <a:r>
              <a:rPr lang="en-US" sz="1800" dirty="0" err="1"/>
              <a:t>Kardia</a:t>
            </a:r>
            <a:r>
              <a:rPr lang="en-US" sz="1800" dirty="0"/>
              <a:t> 6L</a:t>
            </a:r>
          </a:p>
          <a:p>
            <a:pPr lvl="1"/>
            <a:r>
              <a:rPr lang="en-US" sz="1800" dirty="0" err="1"/>
              <a:t>Sanket’s</a:t>
            </a:r>
            <a:r>
              <a:rPr lang="en-US" sz="1800" dirty="0"/>
              <a:t> 12Lead</a:t>
            </a:r>
          </a:p>
          <a:p>
            <a:pPr lvl="1"/>
            <a:r>
              <a:rPr lang="en-US" sz="1800" dirty="0" err="1">
                <a:solidFill>
                  <a:schemeClr val="tx2">
                    <a:lumMod val="60000"/>
                    <a:lumOff val="40000"/>
                  </a:schemeClr>
                </a:solidFill>
              </a:rPr>
              <a:t>OMsignal</a:t>
            </a:r>
            <a:r>
              <a:rPr lang="en-US" sz="1800" dirty="0">
                <a:solidFill>
                  <a:schemeClr val="tx2">
                    <a:lumMod val="60000"/>
                    <a:lumOff val="40000"/>
                  </a:schemeClr>
                </a:solidFill>
              </a:rPr>
              <a:t> </a:t>
            </a:r>
            <a:r>
              <a:rPr lang="en-US" sz="1800" dirty="0" err="1">
                <a:solidFill>
                  <a:schemeClr val="tx2">
                    <a:lumMod val="60000"/>
                    <a:lumOff val="40000"/>
                  </a:schemeClr>
                </a:solidFill>
              </a:rPr>
              <a:t>smartwear</a:t>
            </a:r>
            <a:r>
              <a:rPr lang="en-US" sz="1800" dirty="0">
                <a:solidFill>
                  <a:schemeClr val="tx2">
                    <a:lumMod val="60000"/>
                    <a:lumOff val="40000"/>
                  </a:schemeClr>
                </a:solidFill>
              </a:rPr>
              <a:t>(Out Of Scope)</a:t>
            </a:r>
          </a:p>
          <a:p>
            <a:r>
              <a:rPr lang="en-US" sz="1800" dirty="0"/>
              <a:t>Constraints</a:t>
            </a:r>
          </a:p>
          <a:p>
            <a:r>
              <a:rPr lang="en-US" sz="1800" dirty="0"/>
              <a:t>Hardware Analysis</a:t>
            </a:r>
          </a:p>
          <a:p>
            <a:pPr lvl="1"/>
            <a:r>
              <a:rPr lang="en-US" sz="1800" dirty="0"/>
              <a:t>Heart Beat Sensor Working</a:t>
            </a:r>
          </a:p>
          <a:p>
            <a:pPr lvl="1"/>
            <a:r>
              <a:rPr lang="en-US" sz="1800" dirty="0"/>
              <a:t>Oximeter Sensor (BPM &amp; SpO</a:t>
            </a:r>
            <a:r>
              <a:rPr lang="en-US" sz="1800" baseline="-25000" dirty="0"/>
              <a:t>2 </a:t>
            </a:r>
            <a:r>
              <a:rPr lang="en-US" sz="1800" dirty="0"/>
              <a:t>Level)</a:t>
            </a:r>
          </a:p>
          <a:p>
            <a:pPr lvl="2"/>
            <a:r>
              <a:rPr lang="en-US" sz="1800" dirty="0"/>
              <a:t>Sensor MAX30100</a:t>
            </a:r>
          </a:p>
          <a:p>
            <a:pPr lvl="2"/>
            <a:r>
              <a:rPr lang="en-US" sz="1800" dirty="0"/>
              <a:t>Grove Finger-Clip Heart Rate Sensor</a:t>
            </a:r>
          </a:p>
          <a:p>
            <a:pPr lvl="1"/>
            <a:r>
              <a:rPr lang="en-US" sz="1800" dirty="0" err="1">
                <a:solidFill>
                  <a:schemeClr val="tx2">
                    <a:lumMod val="60000"/>
                    <a:lumOff val="40000"/>
                  </a:schemeClr>
                </a:solidFill>
              </a:rPr>
              <a:t>NeuroSky</a:t>
            </a:r>
            <a:r>
              <a:rPr lang="en-US" sz="1800" dirty="0">
                <a:solidFill>
                  <a:schemeClr val="tx2">
                    <a:lumMod val="60000"/>
                    <a:lumOff val="40000"/>
                  </a:schemeClr>
                </a:solidFill>
              </a:rPr>
              <a:t> </a:t>
            </a:r>
            <a:r>
              <a:rPr lang="en-US" sz="1800" dirty="0" err="1">
                <a:solidFill>
                  <a:schemeClr val="tx2">
                    <a:lumMod val="60000"/>
                    <a:lumOff val="40000"/>
                  </a:schemeClr>
                </a:solidFill>
              </a:rPr>
              <a:t>CardioChip</a:t>
            </a:r>
            <a:endParaRPr lang="en-US" sz="1800" dirty="0">
              <a:solidFill>
                <a:schemeClr val="tx2">
                  <a:lumMod val="60000"/>
                  <a:lumOff val="40000"/>
                </a:schemeClr>
              </a:solidFill>
            </a:endParaRPr>
          </a:p>
          <a:p>
            <a:pPr lvl="2"/>
            <a:r>
              <a:rPr lang="en-US" sz="1800" dirty="0">
                <a:solidFill>
                  <a:schemeClr val="tx2">
                    <a:lumMod val="60000"/>
                    <a:lumOff val="40000"/>
                  </a:schemeClr>
                </a:solidFill>
              </a:rPr>
              <a:t>BMD101 (No information provided)</a:t>
            </a:r>
            <a:endParaRPr lang="en-US" sz="1800" dirty="0"/>
          </a:p>
          <a:p>
            <a:endParaRPr lang="en-US" sz="2000" baseline="300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
        <p:nvSpPr>
          <p:cNvPr id="8" name="Content Placeholder 2">
            <a:extLst>
              <a:ext uri="{FF2B5EF4-FFF2-40B4-BE49-F238E27FC236}">
                <a16:creationId xmlns:a16="http://schemas.microsoft.com/office/drawing/2014/main" id="{FA6A42A7-1A79-4A5E-A65A-F060B6DBC82D}"/>
              </a:ext>
            </a:extLst>
          </p:cNvPr>
          <p:cNvSpPr txBox="1">
            <a:spLocks/>
          </p:cNvSpPr>
          <p:nvPr/>
        </p:nvSpPr>
        <p:spPr>
          <a:xfrm>
            <a:off x="5562600" y="1676401"/>
            <a:ext cx="4724400" cy="5029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228600" indent="-228600" algn="l" rtl="0" eaLnBrk="1" latinLnBrk="0" hangingPunct="1">
              <a:lnSpc>
                <a:spcPct val="90000"/>
              </a:lnSpc>
              <a:spcBef>
                <a:spcPts val="1800"/>
              </a:spcBef>
              <a:spcAft>
                <a:spcPts val="0"/>
              </a:spcAft>
              <a:buClrTx/>
              <a:buSzPct val="100000"/>
              <a:buFont typeface="Arial" panose="020B0604020202020204" pitchFamily="34" charset="0"/>
              <a:buChar char="▪"/>
            </a:pPr>
            <a:r>
              <a:rPr lang="en-US" sz="2000" kern="1200" dirty="0">
                <a:solidFill>
                  <a:srgbClr val="404040"/>
                </a:solidFill>
                <a:effectLst/>
                <a:latin typeface="Franklin Gothic Medium" panose="020B0603020102020204" pitchFamily="34" charset="0"/>
                <a:ea typeface="+mn-ea"/>
                <a:cs typeface="+mn-cs"/>
              </a:rPr>
              <a:t>Hardware Setup</a:t>
            </a:r>
          </a:p>
          <a:p>
            <a:pPr lvl="1">
              <a:spcBef>
                <a:spcPts val="1800"/>
              </a:spcBef>
            </a:pPr>
            <a:r>
              <a:rPr lang="en-US" sz="1800" kern="1200" dirty="0">
                <a:solidFill>
                  <a:srgbClr val="404040"/>
                </a:solidFill>
                <a:effectLst/>
                <a:latin typeface="Franklin Gothic Medium" panose="020B0603020102020204" pitchFamily="34" charset="0"/>
                <a:ea typeface="+mn-ea"/>
                <a:cs typeface="+mn-cs"/>
              </a:rPr>
              <a:t>Working Principle</a:t>
            </a:r>
            <a:endParaRPr lang="en-US" sz="1800" dirty="0">
              <a:effectLst/>
            </a:endParaRPr>
          </a:p>
          <a:p>
            <a:pPr lvl="1">
              <a:spcBef>
                <a:spcPts val="1800"/>
              </a:spcBef>
            </a:pPr>
            <a:r>
              <a:rPr lang="en-US" sz="1800" kern="1200" dirty="0">
                <a:solidFill>
                  <a:srgbClr val="404040"/>
                </a:solidFill>
                <a:effectLst/>
                <a:latin typeface="Franklin Gothic Medium" panose="020B0603020102020204" pitchFamily="34" charset="0"/>
                <a:ea typeface="+mn-ea"/>
                <a:cs typeface="+mn-cs"/>
              </a:rPr>
              <a:t>Block Diagram</a:t>
            </a:r>
            <a:endParaRPr lang="en-US" sz="1050" dirty="0">
              <a:effectLst/>
            </a:endParaRPr>
          </a:p>
          <a:p>
            <a:pPr lvl="1">
              <a:spcBef>
                <a:spcPts val="1800"/>
              </a:spcBef>
            </a:pPr>
            <a:r>
              <a:rPr lang="en-US" sz="1800" kern="1200" dirty="0">
                <a:solidFill>
                  <a:srgbClr val="404040"/>
                </a:solidFill>
                <a:effectLst/>
                <a:latin typeface="Franklin Gothic Medium" panose="020B0603020102020204" pitchFamily="34" charset="0"/>
                <a:ea typeface="+mn-ea"/>
                <a:cs typeface="+mn-cs"/>
              </a:rPr>
              <a:t>Circuit Diagram</a:t>
            </a:r>
          </a:p>
          <a:p>
            <a:r>
              <a:rPr lang="en-US" sz="2000" dirty="0">
                <a:solidFill>
                  <a:srgbClr val="404040"/>
                </a:solidFill>
                <a:latin typeface="Franklin Gothic Medium" panose="020B0603020102020204" pitchFamily="34" charset="0"/>
              </a:rPr>
              <a:t>Ideation</a:t>
            </a:r>
          </a:p>
          <a:p>
            <a:r>
              <a:rPr lang="en-US" sz="2000" dirty="0"/>
              <a:t>Data Collection </a:t>
            </a:r>
          </a:p>
          <a:p>
            <a:pPr lvl="1"/>
            <a:r>
              <a:rPr lang="en-US" sz="1800" dirty="0"/>
              <a:t>Types of data collected</a:t>
            </a:r>
          </a:p>
          <a:p>
            <a:r>
              <a:rPr lang="en-US" sz="2000" dirty="0"/>
              <a:t>Resources</a:t>
            </a:r>
          </a:p>
          <a:p>
            <a:r>
              <a:rPr lang="en-US" sz="2000" dirty="0"/>
              <a:t>Timeline</a:t>
            </a:r>
          </a:p>
          <a:p>
            <a:r>
              <a:rPr lang="en-US" sz="2000" dirty="0"/>
              <a:t>Thank You</a:t>
            </a:r>
          </a:p>
          <a:p>
            <a:endParaRPr lang="en-US" sz="2000" dirty="0">
              <a:solidFill>
                <a:srgbClr val="404040"/>
              </a:solidFill>
              <a:latin typeface="Franklin Gothic Medium" panose="020B0603020102020204" pitchFamily="34" charset="0"/>
            </a:endParaRPr>
          </a:p>
          <a:p>
            <a:endParaRPr lang="en-US" sz="2000" dirty="0">
              <a:effectLst/>
            </a:endParaRPr>
          </a:p>
        </p:txBody>
      </p:sp>
    </p:spTree>
    <p:extLst>
      <p:ext uri="{BB962C8B-B14F-4D97-AF65-F5344CB8AC3E}">
        <p14:creationId xmlns:p14="http://schemas.microsoft.com/office/powerpoint/2010/main" val="2286544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DISCLAIMER</a:t>
            </a:r>
          </a:p>
        </p:txBody>
      </p:sp>
      <p:sp>
        <p:nvSpPr>
          <p:cNvPr id="3" name="Content Placeholder 2"/>
          <p:cNvSpPr>
            <a:spLocks noGrp="1"/>
          </p:cNvSpPr>
          <p:nvPr>
            <p:ph idx="1"/>
          </p:nvPr>
        </p:nvSpPr>
        <p:spPr>
          <a:xfrm>
            <a:off x="838200" y="1600200"/>
            <a:ext cx="10744200" cy="5029199"/>
          </a:xfrm>
        </p:spPr>
        <p:txBody>
          <a:bodyPr anchor="ctr">
            <a:normAutofit/>
          </a:bodyPr>
          <a:lstStyle/>
          <a:p>
            <a:pPr marL="228600" lvl="1" indent="0" algn="ctr">
              <a:buNone/>
            </a:pPr>
            <a:r>
              <a:rPr lang="en-US" dirty="0"/>
              <a:t>I have no intention to harm any products related to Apple or any company!</a:t>
            </a:r>
          </a:p>
          <a:p>
            <a:pPr marL="228600" lvl="1" indent="0" algn="ctr">
              <a:buNone/>
            </a:pPr>
            <a:endParaRPr lang="en-US" dirty="0"/>
          </a:p>
          <a:p>
            <a:pPr marL="228600" lvl="1" indent="0" algn="ctr">
              <a:buNone/>
            </a:pPr>
            <a:r>
              <a:rPr lang="en-US" dirty="0"/>
              <a:t>No userbase is targeted or tried to offended using this!</a:t>
            </a:r>
          </a:p>
          <a:p>
            <a:pPr marL="228600" lvl="1" indent="0" algn="ctr">
              <a:buNone/>
            </a:pPr>
            <a:endParaRPr lang="en-US" dirty="0"/>
          </a:p>
          <a:p>
            <a:pPr marL="228600" lvl="1" indent="0" algn="ctr">
              <a:buNone/>
            </a:pPr>
            <a:r>
              <a:rPr lang="en-US" dirty="0"/>
              <a:t>I am studying them just for research and educational purposes.</a:t>
            </a:r>
          </a:p>
          <a:p>
            <a:pPr marL="228600" lvl="1" indent="0" algn="ctr">
              <a:buNone/>
            </a:pPr>
            <a:endParaRPr lang="en-US"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spTree>
    <p:extLst>
      <p:ext uri="{BB962C8B-B14F-4D97-AF65-F5344CB8AC3E}">
        <p14:creationId xmlns:p14="http://schemas.microsoft.com/office/powerpoint/2010/main" val="68022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Apple’s ECG Watch/</a:t>
            </a:r>
            <a:r>
              <a:rPr lang="en-US" dirty="0" err="1"/>
              <a:t>Kardia</a:t>
            </a:r>
            <a:r>
              <a:rPr lang="en-US" dirty="0"/>
              <a:t> Band </a:t>
            </a:r>
          </a:p>
        </p:txBody>
      </p:sp>
      <p:sp>
        <p:nvSpPr>
          <p:cNvPr id="3" name="Content Placeholder 2"/>
          <p:cNvSpPr>
            <a:spLocks noGrp="1"/>
          </p:cNvSpPr>
          <p:nvPr>
            <p:ph idx="1"/>
          </p:nvPr>
        </p:nvSpPr>
        <p:spPr>
          <a:xfrm>
            <a:off x="-228600" y="1714499"/>
            <a:ext cx="7162800" cy="5055465"/>
          </a:xfrm>
        </p:spPr>
        <p:txBody>
          <a:bodyPr>
            <a:normAutofit/>
          </a:bodyPr>
          <a:lstStyle/>
          <a:p>
            <a:pPr lvl="1"/>
            <a:r>
              <a:rPr lang="en-US" sz="1800" dirty="0"/>
              <a:t>Bought &amp; Transformed : </a:t>
            </a:r>
            <a:r>
              <a:rPr lang="en-US" sz="1800" dirty="0" err="1"/>
              <a:t>AliveCor</a:t>
            </a:r>
            <a:r>
              <a:rPr lang="en-US" sz="1800" dirty="0"/>
              <a:t> Band (</a:t>
            </a:r>
            <a:r>
              <a:rPr lang="en-US" sz="1800" dirty="0" err="1"/>
              <a:t>Kardia</a:t>
            </a:r>
            <a:r>
              <a:rPr lang="en-US" sz="1800" dirty="0"/>
              <a:t> is a product of </a:t>
            </a:r>
            <a:r>
              <a:rPr lang="en-US" sz="1800" dirty="0" err="1"/>
              <a:t>AliveCor</a:t>
            </a:r>
            <a:r>
              <a:rPr lang="en-US" sz="1800" dirty="0"/>
              <a:t>)</a:t>
            </a:r>
          </a:p>
          <a:p>
            <a:pPr lvl="1"/>
            <a:r>
              <a:rPr lang="en-US" sz="1800" dirty="0"/>
              <a:t>ECG any time (30 seconds wait time) </a:t>
            </a:r>
          </a:p>
          <a:p>
            <a:pPr lvl="1"/>
            <a:r>
              <a:rPr lang="en-US" sz="1800" dirty="0"/>
              <a:t>Results on ECG app</a:t>
            </a:r>
          </a:p>
          <a:p>
            <a:pPr lvl="1"/>
            <a:r>
              <a:rPr lang="en-US" sz="1600" dirty="0"/>
              <a:t>Types of ECG (SINGLE LEAD CANNOT DETECT ANYTHING ELSE?)</a:t>
            </a:r>
          </a:p>
          <a:p>
            <a:pPr lvl="2"/>
            <a:r>
              <a:rPr lang="en-US" sz="1400" dirty="0">
                <a:solidFill>
                  <a:schemeClr val="accent3">
                    <a:lumMod val="60000"/>
                    <a:lumOff val="40000"/>
                  </a:schemeClr>
                </a:solidFill>
              </a:rPr>
              <a:t>Sinus rhythm (uniform 50-100 BPM) </a:t>
            </a:r>
            <a:r>
              <a:rPr lang="en-US" sz="1400" baseline="30000" dirty="0"/>
              <a:t>1</a:t>
            </a:r>
            <a:endParaRPr lang="en-US" sz="1400" dirty="0">
              <a:solidFill>
                <a:schemeClr val="accent3">
                  <a:lumMod val="60000"/>
                  <a:lumOff val="40000"/>
                </a:schemeClr>
              </a:solidFill>
            </a:endParaRPr>
          </a:p>
          <a:p>
            <a:pPr lvl="2"/>
            <a:r>
              <a:rPr lang="en-US" sz="1600" dirty="0">
                <a:solidFill>
                  <a:srgbClr val="C00000"/>
                </a:solidFill>
              </a:rPr>
              <a:t>Atrial fibrillation (APPLE needed 2 versions to do this !)</a:t>
            </a:r>
          </a:p>
          <a:p>
            <a:pPr lvl="3"/>
            <a:r>
              <a:rPr lang="en-US" sz="1400" dirty="0"/>
              <a:t>Version 1: can track AF till 50-120 BPM</a:t>
            </a:r>
            <a:r>
              <a:rPr lang="en-US" sz="1400" baseline="30000" dirty="0"/>
              <a:t>1</a:t>
            </a:r>
          </a:p>
          <a:p>
            <a:pPr lvl="3"/>
            <a:r>
              <a:rPr lang="en-US" sz="1400" dirty="0"/>
              <a:t>Version 2: can track AF till 50-150 BPM</a:t>
            </a:r>
            <a:r>
              <a:rPr lang="en-US" sz="1600" baseline="30000" dirty="0"/>
              <a:t>2</a:t>
            </a:r>
            <a:endParaRPr lang="en-US" sz="1600" dirty="0"/>
          </a:p>
          <a:p>
            <a:pPr lvl="2"/>
            <a:r>
              <a:rPr lang="en-US" sz="1400" dirty="0">
                <a:solidFill>
                  <a:srgbClr val="703C3C"/>
                </a:solidFill>
              </a:rPr>
              <a:t>Low or high heart rate</a:t>
            </a:r>
          </a:p>
          <a:p>
            <a:pPr lvl="3"/>
            <a:r>
              <a:rPr lang="en-US" sz="1400" dirty="0"/>
              <a:t>Version 1: can track HB &lt;50 or &gt;120 BPM</a:t>
            </a:r>
            <a:r>
              <a:rPr lang="en-US" sz="1400" baseline="30000" dirty="0"/>
              <a:t>1</a:t>
            </a:r>
            <a:endParaRPr lang="en-US" sz="1400" dirty="0"/>
          </a:p>
          <a:p>
            <a:pPr lvl="3"/>
            <a:r>
              <a:rPr lang="en-US" sz="1400" dirty="0"/>
              <a:t>Version 2: can track HB &lt;50 or &gt;150 BPM</a:t>
            </a:r>
            <a:r>
              <a:rPr lang="en-US" sz="1400" baseline="30000" dirty="0"/>
              <a:t>2</a:t>
            </a:r>
            <a:endParaRPr lang="en-US" sz="1400" dirty="0"/>
          </a:p>
          <a:p>
            <a:pPr lvl="2"/>
            <a:r>
              <a:rPr lang="en-US" sz="1400" dirty="0">
                <a:solidFill>
                  <a:srgbClr val="703C3C"/>
                </a:solidFill>
              </a:rPr>
              <a:t>Inconclusive</a:t>
            </a:r>
          </a:p>
          <a:p>
            <a:pPr lvl="3"/>
            <a:r>
              <a:rPr lang="en-US" sz="1400" dirty="0"/>
              <a:t>Heart Rate is from 100-120 BPM but not Atrial Fibrillation</a:t>
            </a:r>
            <a:r>
              <a:rPr lang="en-US" sz="1400" baseline="30000" dirty="0"/>
              <a:t>1</a:t>
            </a:r>
            <a:endParaRPr lang="en-US" sz="1400" dirty="0"/>
          </a:p>
          <a:p>
            <a:pPr lvl="3"/>
            <a:r>
              <a:rPr lang="en-US" sz="1400" dirty="0"/>
              <a:t>Recording cannot be classified  </a:t>
            </a:r>
            <a:r>
              <a:rPr lang="en-US" sz="1400" baseline="30000" dirty="0"/>
              <a:t>1</a:t>
            </a:r>
            <a:endParaRPr lang="en-US" sz="1400" dirty="0"/>
          </a:p>
          <a:p>
            <a:pPr lvl="3"/>
            <a:r>
              <a:rPr lang="en-US" sz="1400" dirty="0"/>
              <a:t>Wearing Pacemaker?</a:t>
            </a:r>
            <a:r>
              <a:rPr lang="en-US" sz="1400" baseline="30000" dirty="0"/>
              <a:t> 1</a:t>
            </a:r>
            <a:endParaRPr lang="en-US" sz="1400" dirty="0"/>
          </a:p>
          <a:p>
            <a:pPr lvl="2"/>
            <a:r>
              <a:rPr lang="en-US" sz="1400" dirty="0"/>
              <a:t>Poor Recording</a:t>
            </a:r>
            <a:r>
              <a:rPr lang="en-US" sz="1400" baseline="30000" dirty="0"/>
              <a:t>1</a:t>
            </a:r>
            <a:endParaRPr lang="en-US" sz="14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1028" name="Picture 4" descr="apple watch series 5 ecg canada Promotions">
            <a:extLst>
              <a:ext uri="{FF2B5EF4-FFF2-40B4-BE49-F238E27FC236}">
                <a16:creationId xmlns:a16="http://schemas.microsoft.com/office/drawing/2014/main" id="{4F120B95-C6DB-4FCA-9CED-D4DE78BFAB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4216244"/>
            <a:ext cx="5105401" cy="2565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06C16D0-4F74-4B71-B76F-83CA4969EACE}"/>
              </a:ext>
            </a:extLst>
          </p:cNvPr>
          <p:cNvPicPr>
            <a:picLocks noChangeAspect="1"/>
          </p:cNvPicPr>
          <p:nvPr/>
        </p:nvPicPr>
        <p:blipFill rotWithShape="1">
          <a:blip r:embed="rId3"/>
          <a:srcRect t="9323" b="12199"/>
          <a:stretch/>
        </p:blipFill>
        <p:spPr>
          <a:xfrm>
            <a:off x="6934200" y="1535835"/>
            <a:ext cx="5105401" cy="2565556"/>
          </a:xfrm>
          <a:prstGeom prst="rect">
            <a:avLst/>
          </a:prstGeom>
        </p:spPr>
      </p:pic>
    </p:spTree>
    <p:extLst>
      <p:ext uri="{BB962C8B-B14F-4D97-AF65-F5344CB8AC3E}">
        <p14:creationId xmlns:p14="http://schemas.microsoft.com/office/powerpoint/2010/main" val="3347800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Apple’s ECG Watch </a:t>
            </a:r>
          </a:p>
        </p:txBody>
      </p:sp>
      <p:sp>
        <p:nvSpPr>
          <p:cNvPr id="3" name="Content Placeholder 2"/>
          <p:cNvSpPr>
            <a:spLocks noGrp="1"/>
          </p:cNvSpPr>
          <p:nvPr>
            <p:ph idx="1"/>
          </p:nvPr>
        </p:nvSpPr>
        <p:spPr>
          <a:xfrm>
            <a:off x="-228600" y="1547020"/>
            <a:ext cx="7162800" cy="5463380"/>
          </a:xfrm>
        </p:spPr>
        <p:txBody>
          <a:bodyPr>
            <a:normAutofit/>
          </a:bodyPr>
          <a:lstStyle/>
          <a:p>
            <a:pPr lvl="1"/>
            <a:r>
              <a:rPr lang="en-US" sz="1700" dirty="0"/>
              <a:t>Rest your arms on a table or in your lap while you take a recording. Try to </a:t>
            </a:r>
            <a:r>
              <a:rPr lang="en-US" sz="1700" b="1" dirty="0">
                <a:solidFill>
                  <a:srgbClr val="703C3C"/>
                </a:solidFill>
              </a:rPr>
              <a:t>relax </a:t>
            </a:r>
            <a:r>
              <a:rPr lang="en-US" sz="1700" dirty="0"/>
              <a:t>and not move too much.</a:t>
            </a:r>
          </a:p>
          <a:p>
            <a:pPr lvl="1"/>
            <a:r>
              <a:rPr lang="en-US" sz="1700" dirty="0"/>
              <a:t>Make sure that your Apple Watch isn’t loose on your wrist. The band should be snug, and the back of your </a:t>
            </a:r>
            <a:r>
              <a:rPr lang="en-US" sz="1700" b="1" dirty="0">
                <a:solidFill>
                  <a:srgbClr val="703C3C"/>
                </a:solidFill>
              </a:rPr>
              <a:t>Apple Watch needs to be touching your wrist</a:t>
            </a:r>
            <a:r>
              <a:rPr lang="en-US" sz="1700" dirty="0">
                <a:solidFill>
                  <a:schemeClr val="bg2">
                    <a:lumMod val="50000"/>
                  </a:schemeClr>
                </a:solidFill>
              </a:rPr>
              <a:t>. </a:t>
            </a:r>
          </a:p>
          <a:p>
            <a:pPr lvl="1"/>
            <a:r>
              <a:rPr lang="en-US" sz="1700" b="1" dirty="0">
                <a:solidFill>
                  <a:srgbClr val="703C3C"/>
                </a:solidFill>
              </a:rPr>
              <a:t>Clean &amp; Dry</a:t>
            </a:r>
          </a:p>
          <a:p>
            <a:pPr lvl="1"/>
            <a:r>
              <a:rPr lang="en-US" sz="1700" dirty="0"/>
              <a:t>Move away from any electronics that are plugged into an outlet to avoid electrical interference.</a:t>
            </a:r>
          </a:p>
          <a:p>
            <a:pPr lvl="1"/>
            <a:r>
              <a:rPr lang="en-US" sz="1700" b="1" dirty="0">
                <a:solidFill>
                  <a:srgbClr val="703C3C"/>
                </a:solidFill>
              </a:rPr>
              <a:t>Liquid-free contact </a:t>
            </a:r>
            <a:r>
              <a:rPr lang="en-US" sz="1700" dirty="0"/>
              <a:t>is required for the ECG app to work properly</a:t>
            </a:r>
          </a:p>
          <a:p>
            <a:pPr lvl="1"/>
            <a:endParaRPr lang="en-US" sz="1700" dirty="0"/>
          </a:p>
          <a:p>
            <a:pPr lvl="1"/>
            <a:r>
              <a:rPr lang="en-US" sz="1700" b="1" dirty="0">
                <a:solidFill>
                  <a:srgbClr val="B82D2F"/>
                </a:solidFill>
              </a:rPr>
              <a:t>THINGS TO CONSIDER!!</a:t>
            </a:r>
          </a:p>
          <a:p>
            <a:pPr lvl="1"/>
            <a:r>
              <a:rPr lang="en-US" sz="1700" dirty="0"/>
              <a:t>The ECG app </a:t>
            </a:r>
            <a:r>
              <a:rPr lang="en-US" sz="1700" b="1" dirty="0"/>
              <a:t>cannot detect a heart attack</a:t>
            </a:r>
            <a:r>
              <a:rPr lang="en-US" sz="1700" dirty="0"/>
              <a:t>. If you ever experience chest pain, pressure, tightness, or what you think is a heart attack, </a:t>
            </a:r>
            <a:r>
              <a:rPr lang="en-US" sz="1700" b="1" dirty="0"/>
              <a:t>call emergency </a:t>
            </a:r>
            <a:r>
              <a:rPr lang="en-US" sz="1700" dirty="0"/>
              <a:t>services immediately.  </a:t>
            </a:r>
          </a:p>
          <a:p>
            <a:pPr lvl="1"/>
            <a:r>
              <a:rPr lang="en-US" sz="1700" dirty="0"/>
              <a:t>The ECG app </a:t>
            </a:r>
            <a:r>
              <a:rPr lang="en-US" sz="1700" b="1" dirty="0"/>
              <a:t>cannot detect blood clots </a:t>
            </a:r>
            <a:r>
              <a:rPr lang="en-US" sz="1700" dirty="0"/>
              <a:t>or a stroke.</a:t>
            </a:r>
          </a:p>
          <a:p>
            <a:pPr lvl="1"/>
            <a:r>
              <a:rPr lang="en-US" sz="1700" dirty="0"/>
              <a:t>The ECG app </a:t>
            </a:r>
            <a:r>
              <a:rPr lang="en-US" sz="1700" b="1" dirty="0"/>
              <a:t>cannot detect other heart-related conditions</a:t>
            </a:r>
            <a:r>
              <a:rPr lang="en-US" sz="1700" dirty="0"/>
              <a:t>. These include high blood pressure, congestive heart failure, high cholesterol, or </a:t>
            </a:r>
            <a:r>
              <a:rPr lang="en-US" sz="1700" b="1" dirty="0"/>
              <a:t>other forms of arrhythmia</a:t>
            </a:r>
            <a:r>
              <a:rPr lang="en-US" sz="1700" dirty="0"/>
              <a:t>.  </a:t>
            </a:r>
          </a:p>
          <a:p>
            <a:pPr marL="228600" lvl="1" indent="0">
              <a:buNone/>
            </a:pPr>
            <a:endParaRPr lang="en-US" sz="1700" dirty="0">
              <a:solidFill>
                <a:schemeClr val="bg2">
                  <a:lumMod val="50000"/>
                </a:schemeClr>
              </a:solidFill>
            </a:endParaRPr>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1028" name="Picture 4" descr="apple watch series 5 ecg canada Promotions">
            <a:extLst>
              <a:ext uri="{FF2B5EF4-FFF2-40B4-BE49-F238E27FC236}">
                <a16:creationId xmlns:a16="http://schemas.microsoft.com/office/drawing/2014/main" id="{4F120B95-C6DB-4FCA-9CED-D4DE78BFAB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600200"/>
            <a:ext cx="5105401" cy="2565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Watch ECG app: What cardiologists want you to know - CNET">
            <a:extLst>
              <a:ext uri="{FF2B5EF4-FFF2-40B4-BE49-F238E27FC236}">
                <a16:creationId xmlns:a16="http://schemas.microsoft.com/office/drawing/2014/main" id="{1B084D8B-0150-48D3-A606-14FE56D50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337077"/>
            <a:ext cx="5105400" cy="21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11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Apple’s ECG Watch </a:t>
            </a:r>
          </a:p>
        </p:txBody>
      </p:sp>
      <p:sp>
        <p:nvSpPr>
          <p:cNvPr id="3" name="Content Placeholder 2"/>
          <p:cNvSpPr>
            <a:spLocks noGrp="1"/>
          </p:cNvSpPr>
          <p:nvPr>
            <p:ph idx="1"/>
          </p:nvPr>
        </p:nvSpPr>
        <p:spPr>
          <a:xfrm>
            <a:off x="-228600" y="1547020"/>
            <a:ext cx="7162800" cy="5463380"/>
          </a:xfrm>
        </p:spPr>
        <p:txBody>
          <a:bodyPr>
            <a:normAutofit/>
          </a:bodyPr>
          <a:lstStyle/>
          <a:p>
            <a:pPr lvl="1"/>
            <a:r>
              <a:rPr lang="en-US" sz="1700" dirty="0"/>
              <a:t>Workings</a:t>
            </a:r>
          </a:p>
          <a:p>
            <a:pPr lvl="2"/>
            <a:r>
              <a:rPr lang="en-US" sz="1500" dirty="0"/>
              <a:t>Generates a single-lead (or Lead I) ECG. </a:t>
            </a:r>
          </a:p>
          <a:p>
            <a:pPr lvl="2"/>
            <a:r>
              <a:rPr lang="en-US" sz="1500" dirty="0"/>
              <a:t>A single-lead ECG is able to provide information about heart rate and heart rhythm and enables classification of </a:t>
            </a:r>
            <a:r>
              <a:rPr lang="en-US" sz="1500" dirty="0" err="1"/>
              <a:t>AFib</a:t>
            </a:r>
            <a:r>
              <a:rPr lang="en-US" sz="1500" dirty="0"/>
              <a:t>. </a:t>
            </a:r>
          </a:p>
          <a:p>
            <a:pPr lvl="2"/>
            <a:r>
              <a:rPr lang="en-US" sz="1500" dirty="0"/>
              <a:t>single-lead ECG cannot be used to identify conditions like heart attacks.</a:t>
            </a:r>
            <a:endParaRPr lang="en-US" sz="1700" dirty="0"/>
          </a:p>
          <a:p>
            <a:pPr lvl="1"/>
            <a:r>
              <a:rPr lang="en-US" sz="1700" dirty="0"/>
              <a:t>ECG app to accurately classify an ECG recording into </a:t>
            </a:r>
            <a:r>
              <a:rPr lang="en-US" sz="1700" dirty="0" err="1"/>
              <a:t>AFib</a:t>
            </a:r>
            <a:r>
              <a:rPr lang="en-US" sz="1700" dirty="0"/>
              <a:t> (98.3% accuracy) and sinus rhythm (99.6% accuracy).</a:t>
            </a:r>
          </a:p>
          <a:p>
            <a:pPr lvl="1"/>
            <a:endParaRPr lang="en-US" sz="1700" dirty="0"/>
          </a:p>
          <a:p>
            <a:pPr lvl="1"/>
            <a:r>
              <a:rPr lang="en-US" sz="1700" dirty="0" err="1"/>
              <a:t>Kardia</a:t>
            </a:r>
            <a:r>
              <a:rPr lang="en-US" sz="1700" dirty="0"/>
              <a:t> Workings</a:t>
            </a:r>
          </a:p>
          <a:p>
            <a:pPr lvl="2"/>
            <a:r>
              <a:rPr lang="en-US" sz="1500" dirty="0"/>
              <a:t>It has two electrodes on the top for your fingers, and one on the bottom to contact the skin of your left leg. </a:t>
            </a:r>
          </a:p>
          <a:p>
            <a:pPr lvl="2"/>
            <a:r>
              <a:rPr lang="en-US" sz="1500" dirty="0"/>
              <a:t>So one have to touch it with two thumbs and touch the bottom via left leg</a:t>
            </a:r>
          </a:p>
          <a:p>
            <a:pPr lvl="2"/>
            <a:r>
              <a:rPr lang="en-US" sz="1500" dirty="0"/>
              <a:t>It generates 6Leads </a:t>
            </a:r>
          </a:p>
          <a:p>
            <a:pPr lvl="2"/>
            <a:r>
              <a:rPr lang="en-US" sz="1500" dirty="0"/>
              <a:t>It delivers EKG leads I, II, III, </a:t>
            </a:r>
            <a:r>
              <a:rPr lang="en-US" sz="1500" dirty="0" err="1"/>
              <a:t>aVL</a:t>
            </a:r>
            <a:r>
              <a:rPr lang="en-US" sz="1500" dirty="0"/>
              <a:t>, </a:t>
            </a:r>
            <a:r>
              <a:rPr lang="en-US" sz="1500" dirty="0" err="1"/>
              <a:t>aVR</a:t>
            </a:r>
            <a:r>
              <a:rPr lang="en-US" sz="1500" dirty="0"/>
              <a:t>, and </a:t>
            </a:r>
            <a:r>
              <a:rPr lang="en-US" sz="1500" dirty="0" err="1"/>
              <a:t>aVF</a:t>
            </a:r>
            <a:r>
              <a:rPr lang="en-US" sz="1500" dirty="0"/>
              <a:t>. </a:t>
            </a:r>
          </a:p>
          <a:p>
            <a:pPr lvl="1"/>
            <a:endParaRPr lang="en-US" sz="1700" dirty="0"/>
          </a:p>
          <a:p>
            <a:pPr lvl="1"/>
            <a:r>
              <a:rPr lang="en-US" sz="1700" dirty="0" err="1"/>
              <a:t>Sanket’s</a:t>
            </a:r>
            <a:r>
              <a:rPr lang="en-US" sz="1700" dirty="0"/>
              <a:t> 12 Lead ECG</a:t>
            </a:r>
          </a:p>
          <a:p>
            <a:pPr lvl="2"/>
            <a:r>
              <a:rPr lang="en-US" sz="1500" dirty="0"/>
              <a:t>Can generates 12lead </a:t>
            </a:r>
            <a:r>
              <a:rPr lang="en-US" sz="1500" dirty="0" err="1"/>
              <a:t>Ecg</a:t>
            </a:r>
            <a:r>
              <a:rPr lang="en-US" sz="1500" dirty="0"/>
              <a:t> </a:t>
            </a:r>
          </a:p>
          <a:p>
            <a:pPr lvl="2"/>
            <a:r>
              <a:rPr lang="en-US" sz="1500" dirty="0"/>
              <a:t>Complicated &amp; may not be possible easily to do ECG (anywhere)</a:t>
            </a:r>
          </a:p>
          <a:p>
            <a:pPr lvl="2"/>
            <a:r>
              <a:rPr lang="en-US" sz="1500" dirty="0"/>
              <a:t>Slight misplacement can cause errors</a:t>
            </a:r>
          </a:p>
          <a:p>
            <a:pPr lvl="1"/>
            <a:endParaRPr lang="en-US" sz="1700" dirty="0"/>
          </a:p>
          <a:p>
            <a:pPr marL="502920" lvl="2" indent="0">
              <a:buNone/>
            </a:pPr>
            <a:endParaRPr lang="en-US" sz="1500" dirty="0"/>
          </a:p>
          <a:p>
            <a:pPr lvl="1"/>
            <a:endParaRPr lang="en-US" sz="1700" dirty="0"/>
          </a:p>
          <a:p>
            <a:pPr lvl="1"/>
            <a:endParaRPr lang="en-US" sz="1700" dirty="0"/>
          </a:p>
          <a:p>
            <a:pPr lvl="1"/>
            <a:endParaRPr lang="en-US" sz="17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1028" name="Picture 4" descr="apple watch series 5 ecg canada Promotions">
            <a:extLst>
              <a:ext uri="{FF2B5EF4-FFF2-40B4-BE49-F238E27FC236}">
                <a16:creationId xmlns:a16="http://schemas.microsoft.com/office/drawing/2014/main" id="{4F120B95-C6DB-4FCA-9CED-D4DE78BFAB0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69946" y="1600200"/>
            <a:ext cx="3388454" cy="2190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620007C-AD16-4806-932A-85E043DBD591}"/>
              </a:ext>
            </a:extLst>
          </p:cNvPr>
          <p:cNvPicPr>
            <a:picLocks noChangeAspect="1"/>
          </p:cNvPicPr>
          <p:nvPr/>
        </p:nvPicPr>
        <p:blipFill rotWithShape="1">
          <a:blip r:embed="rId5"/>
          <a:srcRect l="11051" r="10772"/>
          <a:stretch/>
        </p:blipFill>
        <p:spPr>
          <a:xfrm>
            <a:off x="10210800" y="1600200"/>
            <a:ext cx="1905000" cy="2190750"/>
          </a:xfrm>
          <a:prstGeom prst="rect">
            <a:avLst/>
          </a:prstGeom>
        </p:spPr>
      </p:pic>
      <p:pic>
        <p:nvPicPr>
          <p:cNvPr id="9" name="Sanketlife 12 lead ECG Device Demo Video">
            <a:hlinkClick r:id="" action="ppaction://media"/>
            <a:extLst>
              <a:ext uri="{FF2B5EF4-FFF2-40B4-BE49-F238E27FC236}">
                <a16:creationId xmlns:a16="http://schemas.microsoft.com/office/drawing/2014/main" id="{E2F1D50D-1181-4F23-A090-E31A84FA956A}"/>
              </a:ext>
            </a:extLst>
          </p:cNvPr>
          <p:cNvPicPr>
            <a:picLocks noChangeAspect="1"/>
          </p:cNvPicPr>
          <p:nvPr>
            <a:videoFile r:link="rId1"/>
            <p:extLst>
              <p:ext uri="{DAA4B4D4-6D71-4841-9C94-3DE7FCFB9230}">
                <p14:media xmlns:p14="http://schemas.microsoft.com/office/powerpoint/2010/main" r:embed="rId2">
                  <p14:trim st="84997" end="40420"/>
                </p14:media>
              </p:ext>
            </p:extLst>
          </p:nvPr>
        </p:nvPicPr>
        <p:blipFill>
          <a:blip r:embed="rId6"/>
          <a:stretch>
            <a:fillRect/>
          </a:stretch>
        </p:blipFill>
        <p:spPr>
          <a:xfrm>
            <a:off x="6669946" y="3853655"/>
            <a:ext cx="5445854" cy="2914650"/>
          </a:xfrm>
          <a:prstGeom prst="rect">
            <a:avLst/>
          </a:prstGeom>
        </p:spPr>
      </p:pic>
    </p:spTree>
    <p:extLst>
      <p:ext uri="{BB962C8B-B14F-4D97-AF65-F5344CB8AC3E}">
        <p14:creationId xmlns:p14="http://schemas.microsoft.com/office/powerpoint/2010/main" val="1395330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8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39024">
                <p:cTn id="12"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Content Placeholder 2"/>
          <p:cNvSpPr>
            <a:spLocks noGrp="1"/>
          </p:cNvSpPr>
          <p:nvPr>
            <p:ph idx="1"/>
          </p:nvPr>
        </p:nvSpPr>
        <p:spPr>
          <a:xfrm>
            <a:off x="-228600" y="1547020"/>
            <a:ext cx="8458200" cy="5463380"/>
          </a:xfrm>
        </p:spPr>
        <p:txBody>
          <a:bodyPr>
            <a:normAutofit/>
          </a:bodyPr>
          <a:lstStyle/>
          <a:p>
            <a:pPr lvl="1"/>
            <a:r>
              <a:rPr lang="en-US" sz="1700" dirty="0"/>
              <a:t>From Two thumbs you can get Lead I</a:t>
            </a:r>
          </a:p>
          <a:p>
            <a:pPr lvl="1"/>
            <a:r>
              <a:rPr lang="en-US" sz="1700" dirty="0"/>
              <a:t>From Two thumbs + Left Leg we can get II,III and </a:t>
            </a:r>
            <a:r>
              <a:rPr lang="en-US" sz="1700" dirty="0" err="1"/>
              <a:t>aVF,aVR,aVL</a:t>
            </a:r>
            <a:endParaRPr lang="en-US" sz="1700" dirty="0"/>
          </a:p>
          <a:p>
            <a:pPr lvl="1"/>
            <a:r>
              <a:rPr lang="en-US" sz="1700" dirty="0"/>
              <a:t>From Touching points at Chest we can get rest Leads</a:t>
            </a:r>
          </a:p>
          <a:p>
            <a:pPr lvl="1"/>
            <a:r>
              <a:rPr lang="en-US" sz="1700" dirty="0"/>
              <a:t>TARGET</a:t>
            </a:r>
          </a:p>
          <a:p>
            <a:pPr lvl="2"/>
            <a:r>
              <a:rPr lang="en-US" sz="1500" dirty="0"/>
              <a:t>WATCH (ECG + Heart-Beat)</a:t>
            </a:r>
          </a:p>
          <a:p>
            <a:pPr lvl="3"/>
            <a:r>
              <a:rPr lang="en-US" sz="1300" dirty="0"/>
              <a:t>CHEST LEADS ❌</a:t>
            </a:r>
          </a:p>
          <a:p>
            <a:pPr lvl="3"/>
            <a:r>
              <a:rPr lang="en-US" sz="1300" dirty="0"/>
              <a:t>LEADS I ✔️</a:t>
            </a:r>
          </a:p>
          <a:p>
            <a:pPr lvl="3"/>
            <a:r>
              <a:rPr lang="en-US" sz="1300" dirty="0"/>
              <a:t>LEADS II, III (May be if touched leg) 💡 (If then can have </a:t>
            </a:r>
            <a:r>
              <a:rPr lang="en-US" sz="1300" dirty="0" err="1"/>
              <a:t>aVL</a:t>
            </a:r>
            <a:r>
              <a:rPr lang="en-US" sz="1300" dirty="0"/>
              <a:t>, </a:t>
            </a:r>
            <a:r>
              <a:rPr lang="en-US" sz="1300" dirty="0" err="1"/>
              <a:t>aVF</a:t>
            </a:r>
            <a:r>
              <a:rPr lang="en-US" sz="1300" dirty="0"/>
              <a:t>, </a:t>
            </a:r>
            <a:r>
              <a:rPr lang="en-US" sz="1300" dirty="0" err="1"/>
              <a:t>aVR</a:t>
            </a:r>
            <a:r>
              <a:rPr lang="en-US" sz="1300" dirty="0"/>
              <a:t>)</a:t>
            </a:r>
          </a:p>
          <a:p>
            <a:pPr lvl="1"/>
            <a:r>
              <a:rPr lang="en-US" sz="1700" dirty="0"/>
              <a:t>Different Leads shows</a:t>
            </a:r>
          </a:p>
          <a:p>
            <a:pPr lvl="2"/>
            <a:r>
              <a:rPr lang="en-US" sz="1500" dirty="0"/>
              <a:t>II, III, and </a:t>
            </a:r>
            <a:r>
              <a:rPr lang="en-US" sz="1500" dirty="0" err="1"/>
              <a:t>aVF</a:t>
            </a:r>
            <a:r>
              <a:rPr lang="en-US" sz="1500" dirty="0"/>
              <a:t>: inferior surface of the heart</a:t>
            </a:r>
          </a:p>
          <a:p>
            <a:pPr lvl="2"/>
            <a:r>
              <a:rPr lang="en-US" sz="1500" dirty="0"/>
              <a:t>V1 to V4: anterior surface</a:t>
            </a:r>
          </a:p>
          <a:p>
            <a:pPr lvl="2"/>
            <a:r>
              <a:rPr lang="en-US" sz="1500" dirty="0"/>
              <a:t>I, </a:t>
            </a:r>
            <a:r>
              <a:rPr lang="en-US" sz="1500" dirty="0" err="1"/>
              <a:t>aVL</a:t>
            </a:r>
            <a:r>
              <a:rPr lang="en-US" sz="1500" dirty="0"/>
              <a:t>, V5, and V6: lateral surface</a:t>
            </a:r>
          </a:p>
          <a:p>
            <a:pPr lvl="2"/>
            <a:r>
              <a:rPr lang="en-US" sz="1500" dirty="0"/>
              <a:t>V1 and </a:t>
            </a:r>
            <a:r>
              <a:rPr lang="en-US" sz="1500" dirty="0" err="1"/>
              <a:t>aVR</a:t>
            </a:r>
            <a:r>
              <a:rPr lang="en-US" sz="1500" dirty="0"/>
              <a:t>: right atrium and cavity of left ventricle</a:t>
            </a:r>
          </a:p>
          <a:p>
            <a:pPr lvl="1"/>
            <a:r>
              <a:rPr lang="en-US" sz="1700" dirty="0">
                <a:solidFill>
                  <a:srgbClr val="FF0000"/>
                </a:solidFill>
              </a:rPr>
              <a:t>Without touching different body parts (like leg/chest) we cannot have any leads other than Lead I</a:t>
            </a:r>
          </a:p>
          <a:p>
            <a:pPr lvl="1"/>
            <a:r>
              <a:rPr lang="en-US" sz="1700" dirty="0">
                <a:solidFill>
                  <a:srgbClr val="FF0000"/>
                </a:solidFill>
              </a:rPr>
              <a:t>Continuous ECG cannot be done as one have to keep circuit completed </a:t>
            </a:r>
            <a:r>
              <a:rPr lang="en-US" sz="1700" dirty="0" err="1">
                <a:solidFill>
                  <a:srgbClr val="FF0000"/>
                </a:solidFill>
              </a:rPr>
              <a:t>everytime</a:t>
            </a:r>
            <a:r>
              <a:rPr lang="en-US" sz="1700" dirty="0">
                <a:solidFill>
                  <a:srgbClr val="FF0000"/>
                </a:solidFill>
              </a:rPr>
              <a:t> so one need to touch both hands </a:t>
            </a:r>
          </a:p>
          <a:p>
            <a:pPr lvl="3"/>
            <a:endParaRPr lang="en-US" sz="1300" dirty="0"/>
          </a:p>
          <a:p>
            <a:pPr marL="686117" lvl="3" indent="0">
              <a:buNone/>
            </a:pPr>
            <a:endParaRPr lang="en-US" sz="1300" dirty="0"/>
          </a:p>
          <a:p>
            <a:pPr marL="686117" lvl="3" indent="0">
              <a:buNone/>
            </a:pPr>
            <a:endParaRPr lang="en-US" sz="1300" dirty="0"/>
          </a:p>
          <a:p>
            <a:pPr lvl="1"/>
            <a:endParaRPr lang="en-US" sz="1700" dirty="0"/>
          </a:p>
          <a:p>
            <a:pPr lvl="2"/>
            <a:endParaRPr lang="en-US" sz="1500" dirty="0"/>
          </a:p>
          <a:p>
            <a:pPr lvl="2"/>
            <a:endParaRPr lang="en-US" sz="15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0895219-5DA5-40E5-AD5A-2CD017F9729F}"/>
              </a:ext>
            </a:extLst>
          </p:cNvPr>
          <p:cNvSpPr txBox="1"/>
          <p:nvPr/>
        </p:nvSpPr>
        <p:spPr>
          <a:xfrm>
            <a:off x="9259019" y="6389448"/>
            <a:ext cx="2932981" cy="369332"/>
          </a:xfrm>
          <a:prstGeom prst="rect">
            <a:avLst/>
          </a:prstGeom>
          <a:noFill/>
        </p:spPr>
        <p:txBody>
          <a:bodyPr wrap="square">
            <a:spAutoFit/>
          </a:bodyPr>
          <a:lstStyle/>
          <a:p>
            <a:r>
              <a:rPr lang="en-US" i="1" dirty="0"/>
              <a:t> </a:t>
            </a:r>
          </a:p>
        </p:txBody>
      </p:sp>
      <p:pic>
        <p:nvPicPr>
          <p:cNvPr id="1026" name="Picture 2" descr="Twelve-lead ECG electrode placement and lead names [1] (a and b). |  Download Scientific Diagram">
            <a:extLst>
              <a:ext uri="{FF2B5EF4-FFF2-40B4-BE49-F238E27FC236}">
                <a16:creationId xmlns:a16="http://schemas.microsoft.com/office/drawing/2014/main" id="{529476EF-BE86-4604-8A48-66802917D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1792980"/>
            <a:ext cx="3952413" cy="46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75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Content Placeholder 2"/>
          <p:cNvSpPr>
            <a:spLocks noGrp="1"/>
          </p:cNvSpPr>
          <p:nvPr>
            <p:ph idx="1"/>
          </p:nvPr>
        </p:nvSpPr>
        <p:spPr>
          <a:xfrm>
            <a:off x="-228600" y="1547020"/>
            <a:ext cx="8458200" cy="5463380"/>
          </a:xfrm>
        </p:spPr>
        <p:txBody>
          <a:bodyPr>
            <a:normAutofit/>
          </a:bodyPr>
          <a:lstStyle/>
          <a:p>
            <a:pPr lvl="1"/>
            <a:r>
              <a:rPr lang="en-US" sz="1700" dirty="0"/>
              <a:t>TARGET</a:t>
            </a:r>
          </a:p>
          <a:p>
            <a:pPr lvl="2"/>
            <a:r>
              <a:rPr lang="en-US" sz="1500" dirty="0"/>
              <a:t>Get leads I, interpret, then go for leads II, III,  then we can have </a:t>
            </a:r>
            <a:r>
              <a:rPr lang="en-US" sz="1500" dirty="0" err="1"/>
              <a:t>aVF</a:t>
            </a:r>
            <a:r>
              <a:rPr lang="en-US" sz="1500" dirty="0"/>
              <a:t>, </a:t>
            </a:r>
            <a:r>
              <a:rPr lang="en-US" sz="1500" dirty="0" err="1"/>
              <a:t>aVL</a:t>
            </a:r>
            <a:r>
              <a:rPr lang="en-US" sz="1500" dirty="0"/>
              <a:t> &amp; </a:t>
            </a:r>
            <a:r>
              <a:rPr lang="en-US" sz="1500" dirty="0" err="1"/>
              <a:t>aVR</a:t>
            </a:r>
            <a:r>
              <a:rPr lang="en-US" sz="1500" dirty="0"/>
              <a:t> </a:t>
            </a:r>
          </a:p>
          <a:p>
            <a:pPr lvl="1"/>
            <a:r>
              <a:rPr lang="en-US" sz="1700" dirty="0"/>
              <a:t>Normal Sinus Rhythm ✔️</a:t>
            </a:r>
          </a:p>
          <a:p>
            <a:pPr lvl="2"/>
            <a:r>
              <a:rPr lang="en-US" sz="1300" dirty="0"/>
              <a:t>The P wave is upright in leads I and II</a:t>
            </a:r>
          </a:p>
          <a:p>
            <a:pPr lvl="2"/>
            <a:r>
              <a:rPr lang="en-US" sz="1300" dirty="0"/>
              <a:t>Each P wave is usually followed by a QRS complex</a:t>
            </a:r>
          </a:p>
          <a:p>
            <a:pPr lvl="2"/>
            <a:r>
              <a:rPr lang="en-US" sz="1300" dirty="0"/>
              <a:t>The heart rate is 60-99 BPM</a:t>
            </a:r>
          </a:p>
          <a:p>
            <a:pPr lvl="1"/>
            <a:r>
              <a:rPr lang="en-US" sz="1700" dirty="0"/>
              <a:t>Atrial Fibrillation ✔️</a:t>
            </a:r>
          </a:p>
          <a:p>
            <a:pPr lvl="2"/>
            <a:r>
              <a:rPr lang="en-US" sz="1500" dirty="0"/>
              <a:t>Lead I, Narrow  QRS Complex, Irregular RR interval</a:t>
            </a:r>
          </a:p>
          <a:p>
            <a:pPr lvl="2"/>
            <a:r>
              <a:rPr lang="en-US" sz="1500" dirty="0"/>
              <a:t>f (fibrillatory) waves</a:t>
            </a:r>
          </a:p>
          <a:p>
            <a:pPr lvl="2"/>
            <a:r>
              <a:rPr lang="en-US" sz="1500" dirty="0"/>
              <a:t>No distinct P waves</a:t>
            </a:r>
          </a:p>
          <a:p>
            <a:pPr lvl="1"/>
            <a:r>
              <a:rPr lang="en-US" sz="1700" dirty="0"/>
              <a:t>Atrial Flutter ✔️</a:t>
            </a:r>
          </a:p>
          <a:p>
            <a:pPr lvl="2"/>
            <a:r>
              <a:rPr lang="en-US" sz="1500" dirty="0"/>
              <a:t>Lead I, Narrow QRS Complex, Regular RR interval</a:t>
            </a:r>
          </a:p>
          <a:p>
            <a:pPr lvl="2"/>
            <a:r>
              <a:rPr lang="en-US" sz="1500" dirty="0"/>
              <a:t>f (fibrillatory) waves</a:t>
            </a:r>
          </a:p>
          <a:p>
            <a:pPr lvl="2"/>
            <a:r>
              <a:rPr lang="en-US" sz="1500" dirty="0"/>
              <a:t>No distinct P waves</a:t>
            </a:r>
            <a:endParaRPr lang="en-US" sz="1700" dirty="0"/>
          </a:p>
          <a:p>
            <a:pPr lvl="1"/>
            <a:r>
              <a:rPr lang="en-US" sz="1700" dirty="0"/>
              <a:t>Low/High Heart Rates ✔️</a:t>
            </a:r>
          </a:p>
          <a:p>
            <a:pPr lvl="2"/>
            <a:r>
              <a:rPr lang="en-US" sz="1300" dirty="0"/>
              <a:t>From ECG RR intervals heart rate can be calculated</a:t>
            </a:r>
          </a:p>
          <a:p>
            <a:pPr lvl="2"/>
            <a:endParaRPr lang="en-US" sz="1300" dirty="0"/>
          </a:p>
          <a:p>
            <a:pPr marL="686117" lvl="3" indent="0">
              <a:buNone/>
            </a:pPr>
            <a:endParaRPr lang="en-US" sz="1300" dirty="0"/>
          </a:p>
          <a:p>
            <a:pPr marL="686117" lvl="3" indent="0">
              <a:buNone/>
            </a:pPr>
            <a:endParaRPr lang="en-US" sz="1300" dirty="0"/>
          </a:p>
          <a:p>
            <a:pPr lvl="1"/>
            <a:endParaRPr lang="en-US" sz="1700" dirty="0"/>
          </a:p>
          <a:p>
            <a:pPr lvl="2"/>
            <a:endParaRPr lang="en-US" sz="1500" dirty="0"/>
          </a:p>
          <a:p>
            <a:pPr lvl="2"/>
            <a:endParaRPr lang="en-US" sz="1500" dirty="0"/>
          </a:p>
        </p:txBody>
      </p:sp>
      <p:sp>
        <p:nvSpPr>
          <p:cNvPr id="6" name="Content Placeholder 2">
            <a:extLst>
              <a:ext uri="{FF2B5EF4-FFF2-40B4-BE49-F238E27FC236}">
                <a16:creationId xmlns:a16="http://schemas.microsoft.com/office/drawing/2014/main" id="{53F9FC2C-E1C0-4C67-A27B-8671E6E6A82E}"/>
              </a:ext>
            </a:extLst>
          </p:cNvPr>
          <p:cNvSpPr txBox="1">
            <a:spLocks/>
          </p:cNvSpPr>
          <p:nvPr/>
        </p:nvSpPr>
        <p:spPr>
          <a:xfrm>
            <a:off x="6477000" y="1600200"/>
            <a:ext cx="5105400"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endParaRPr lang="en-US" dirty="0">
              <a:solidFill>
                <a:schemeClr val="bg2">
                  <a:lumMod val="50000"/>
                </a:schemeClr>
              </a:solidFill>
            </a:endParaRPr>
          </a:p>
        </p:txBody>
      </p:sp>
      <p:grpSp>
        <p:nvGrpSpPr>
          <p:cNvPr id="5" name="Group 4">
            <a:extLst>
              <a:ext uri="{FF2B5EF4-FFF2-40B4-BE49-F238E27FC236}">
                <a16:creationId xmlns:a16="http://schemas.microsoft.com/office/drawing/2014/main" id="{12747270-59A6-45E5-9496-C771EBED27FF}"/>
              </a:ext>
            </a:extLst>
          </p:cNvPr>
          <p:cNvGrpSpPr/>
          <p:nvPr/>
        </p:nvGrpSpPr>
        <p:grpSpPr>
          <a:xfrm>
            <a:off x="7078697" y="3112532"/>
            <a:ext cx="4953000" cy="2086448"/>
            <a:chOff x="7061919" y="4717075"/>
            <a:chExt cx="4953000" cy="2086448"/>
          </a:xfrm>
        </p:grpSpPr>
        <p:sp>
          <p:nvSpPr>
            <p:cNvPr id="7" name="TextBox 6">
              <a:extLst>
                <a:ext uri="{FF2B5EF4-FFF2-40B4-BE49-F238E27FC236}">
                  <a16:creationId xmlns:a16="http://schemas.microsoft.com/office/drawing/2014/main" id="{50895219-5DA5-40E5-AD5A-2CD017F9729F}"/>
                </a:ext>
              </a:extLst>
            </p:cNvPr>
            <p:cNvSpPr txBox="1"/>
            <p:nvPr/>
          </p:nvSpPr>
          <p:spPr>
            <a:xfrm>
              <a:off x="8305800" y="6434191"/>
              <a:ext cx="2932981" cy="369332"/>
            </a:xfrm>
            <a:prstGeom prst="rect">
              <a:avLst/>
            </a:prstGeom>
            <a:noFill/>
          </p:spPr>
          <p:txBody>
            <a:bodyPr wrap="square">
              <a:spAutoFit/>
            </a:bodyPr>
            <a:lstStyle/>
            <a:p>
              <a:r>
                <a:rPr lang="en-US" sz="1800" dirty="0"/>
                <a:t>Atrial Fibrillation</a:t>
              </a:r>
              <a:endParaRPr lang="en-US" i="1" dirty="0"/>
            </a:p>
          </p:txBody>
        </p:sp>
        <p:pic>
          <p:nvPicPr>
            <p:cNvPr id="8" name="Picture 7">
              <a:extLst>
                <a:ext uri="{FF2B5EF4-FFF2-40B4-BE49-F238E27FC236}">
                  <a16:creationId xmlns:a16="http://schemas.microsoft.com/office/drawing/2014/main" id="{1F18C92D-A5A7-4AB1-951C-D618CAFF598F}"/>
                </a:ext>
              </a:extLst>
            </p:cNvPr>
            <p:cNvPicPr>
              <a:picLocks noChangeAspect="1"/>
            </p:cNvPicPr>
            <p:nvPr/>
          </p:nvPicPr>
          <p:blipFill>
            <a:blip r:embed="rId2"/>
            <a:stretch>
              <a:fillRect/>
            </a:stretch>
          </p:blipFill>
          <p:spPr>
            <a:xfrm>
              <a:off x="7061919" y="4717075"/>
              <a:ext cx="4953000" cy="1791553"/>
            </a:xfrm>
            <a:prstGeom prst="rect">
              <a:avLst/>
            </a:prstGeom>
          </p:spPr>
        </p:pic>
      </p:grpSp>
      <p:pic>
        <p:nvPicPr>
          <p:cNvPr id="14338" name="Picture 2" descr="Normal Sinus Rhythm High Res Stock Images | Shutterstock">
            <a:extLst>
              <a:ext uri="{FF2B5EF4-FFF2-40B4-BE49-F238E27FC236}">
                <a16:creationId xmlns:a16="http://schemas.microsoft.com/office/drawing/2014/main" id="{BC8C9DF5-3C99-4015-8999-32C3BCB61F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14" b="27143"/>
          <a:stretch/>
        </p:blipFill>
        <p:spPr bwMode="auto">
          <a:xfrm>
            <a:off x="7078697" y="1671241"/>
            <a:ext cx="4953000" cy="990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8CE8416-8F28-4C0B-AA81-14049E828F7D}"/>
              </a:ext>
            </a:extLst>
          </p:cNvPr>
          <p:cNvSpPr txBox="1"/>
          <p:nvPr/>
        </p:nvSpPr>
        <p:spPr>
          <a:xfrm>
            <a:off x="8458200" y="2743200"/>
            <a:ext cx="2932981" cy="369332"/>
          </a:xfrm>
          <a:prstGeom prst="rect">
            <a:avLst/>
          </a:prstGeom>
          <a:noFill/>
        </p:spPr>
        <p:txBody>
          <a:bodyPr wrap="square">
            <a:spAutoFit/>
          </a:bodyPr>
          <a:lstStyle/>
          <a:p>
            <a:r>
              <a:rPr lang="en-US" sz="1800" dirty="0"/>
              <a:t>Normal Sinus Rhythm</a:t>
            </a:r>
            <a:endParaRPr lang="en-US" i="1" dirty="0"/>
          </a:p>
        </p:txBody>
      </p:sp>
      <p:grpSp>
        <p:nvGrpSpPr>
          <p:cNvPr id="10" name="Group 9">
            <a:extLst>
              <a:ext uri="{FF2B5EF4-FFF2-40B4-BE49-F238E27FC236}">
                <a16:creationId xmlns:a16="http://schemas.microsoft.com/office/drawing/2014/main" id="{58A9FDD4-1F69-4A6E-AC2E-C9A479F55AAD}"/>
              </a:ext>
            </a:extLst>
          </p:cNvPr>
          <p:cNvGrpSpPr/>
          <p:nvPr/>
        </p:nvGrpSpPr>
        <p:grpSpPr>
          <a:xfrm>
            <a:off x="7083010" y="5309542"/>
            <a:ext cx="4953000" cy="1424623"/>
            <a:chOff x="7078697" y="3059509"/>
            <a:chExt cx="4953000" cy="1424623"/>
          </a:xfrm>
        </p:grpSpPr>
        <p:pic>
          <p:nvPicPr>
            <p:cNvPr id="14340" name="Picture 4" descr="Atrial Flutter – The Student Physiologist">
              <a:extLst>
                <a:ext uri="{FF2B5EF4-FFF2-40B4-BE49-F238E27FC236}">
                  <a16:creationId xmlns:a16="http://schemas.microsoft.com/office/drawing/2014/main" id="{8B5A9D53-EB75-4AA9-85BD-FC7BC9717B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610" b="23228"/>
            <a:stretch/>
          </p:blipFill>
          <p:spPr bwMode="auto">
            <a:xfrm>
              <a:off x="7078697" y="3059509"/>
              <a:ext cx="4953000" cy="9906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CF9ED41-59B5-4FA4-8A1E-FB03B5C86554}"/>
                </a:ext>
              </a:extLst>
            </p:cNvPr>
            <p:cNvSpPr txBox="1"/>
            <p:nvPr/>
          </p:nvSpPr>
          <p:spPr>
            <a:xfrm>
              <a:off x="8420819" y="4114800"/>
              <a:ext cx="2932981" cy="369332"/>
            </a:xfrm>
            <a:prstGeom prst="rect">
              <a:avLst/>
            </a:prstGeom>
            <a:noFill/>
          </p:spPr>
          <p:txBody>
            <a:bodyPr wrap="square">
              <a:spAutoFit/>
            </a:bodyPr>
            <a:lstStyle/>
            <a:p>
              <a:r>
                <a:rPr lang="en-US" sz="1800" dirty="0"/>
                <a:t>Atrial Flutter</a:t>
              </a:r>
              <a:endParaRPr lang="en-US" i="1" dirty="0"/>
            </a:p>
          </p:txBody>
        </p:sp>
      </p:grpSp>
    </p:spTree>
    <p:extLst>
      <p:ext uri="{BB962C8B-B14F-4D97-AF65-F5344CB8AC3E}">
        <p14:creationId xmlns:p14="http://schemas.microsoft.com/office/powerpoint/2010/main" val="225032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14604</TotalTime>
  <Words>2676</Words>
  <Application>Microsoft Office PowerPoint</Application>
  <PresentationFormat>Widescreen</PresentationFormat>
  <Paragraphs>418</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Franklin Gothic Medium</vt:lpstr>
      <vt:lpstr>Times New Roman</vt:lpstr>
      <vt:lpstr>Wingdings</vt:lpstr>
      <vt:lpstr>Medical Design 16x9</vt:lpstr>
      <vt:lpstr>Non-Invasive point of care ECG signal detection and analytics for cardiac diseases</vt:lpstr>
      <vt:lpstr>Content</vt:lpstr>
      <vt:lpstr>Content</vt:lpstr>
      <vt:lpstr>DISCLAIMER</vt:lpstr>
      <vt:lpstr>Case Study: Apple’s ECG Watch/Kardia Band </vt:lpstr>
      <vt:lpstr>Case Study: Apple’s ECG Watch </vt:lpstr>
      <vt:lpstr>Case Study: Apple’s ECG Watch </vt:lpstr>
      <vt:lpstr>Constraints</vt:lpstr>
      <vt:lpstr>Constraints</vt:lpstr>
      <vt:lpstr>Constraints</vt:lpstr>
      <vt:lpstr>Working Principle</vt:lpstr>
      <vt:lpstr>Heart Beat Sensor Working</vt:lpstr>
      <vt:lpstr>Oximeter Sensor</vt:lpstr>
      <vt:lpstr>Block Diagram</vt:lpstr>
      <vt:lpstr>Block Diagram</vt:lpstr>
      <vt:lpstr>Circuit Diagram</vt:lpstr>
      <vt:lpstr>Circuit Diagram</vt:lpstr>
      <vt:lpstr>Circuit Diagram</vt:lpstr>
      <vt:lpstr>Circuit Diagram</vt:lpstr>
      <vt:lpstr>Circuit Diagram</vt:lpstr>
      <vt:lpstr>Circuit Diagram</vt:lpstr>
      <vt:lpstr>Circuit Diagram</vt:lpstr>
      <vt:lpstr>Circuit Diagram</vt:lpstr>
      <vt:lpstr>Datacollection</vt:lpstr>
      <vt:lpstr>Ideation</vt:lpstr>
      <vt:lpstr>Resources </vt:lpstr>
      <vt:lpstr>Timeline</vt:lpstr>
      <vt:lpstr>Thank You!</vt:lpstr>
      <vt:lpstr>Liquid used in ECG Slight changes in ECG Actually How &amp; Why we are getting this graph? Verification FDI approval?  Theranos   Technical objection? Sensor?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Portable ECG Machine Connected to Mobile Devices</dc:title>
  <dc:creator>Shubham Kumar Gupta</dc:creator>
  <cp:lastModifiedBy>SHUBHAM KUMAR GUPTA</cp:lastModifiedBy>
  <cp:revision>252</cp:revision>
  <dcterms:created xsi:type="dcterms:W3CDTF">2021-07-29T15:05:27Z</dcterms:created>
  <dcterms:modified xsi:type="dcterms:W3CDTF">2021-09-05T22:53:40Z</dcterms:modified>
</cp:coreProperties>
</file>